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oboto"/>
      <p:regular r:id="rId29"/>
      <p:bold r:id="rId30"/>
      <p:italic r:id="rId31"/>
      <p:boldItalic r:id="rId32"/>
    </p:embeddedFont>
    <p:embeddedFont>
      <p:font typeface="Merriweather"/>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7934FFB-A29D-400D-9D9F-491E1F46DE9F}">
  <a:tblStyle styleId="{77934FFB-A29D-400D-9D9F-491E1F46DE9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E7E9F45-DDE2-411B-AE31-8E165E786EAB}"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5.xml"/><Relationship Id="rId33" Type="http://schemas.openxmlformats.org/officeDocument/2006/relationships/font" Target="fonts/Merriweather-regular.fntdata"/><Relationship Id="rId10" Type="http://schemas.openxmlformats.org/officeDocument/2006/relationships/slide" Target="slides/slide4.xml"/><Relationship Id="rId32" Type="http://schemas.openxmlformats.org/officeDocument/2006/relationships/font" Target="fonts/Roboto-boldItalic.fntdata"/><Relationship Id="rId13" Type="http://schemas.openxmlformats.org/officeDocument/2006/relationships/slide" Target="slides/slide7.xml"/><Relationship Id="rId35" Type="http://schemas.openxmlformats.org/officeDocument/2006/relationships/font" Target="fonts/Merriweather-italic.fntdata"/><Relationship Id="rId12" Type="http://schemas.openxmlformats.org/officeDocument/2006/relationships/slide" Target="slides/slide6.xml"/><Relationship Id="rId34" Type="http://schemas.openxmlformats.org/officeDocument/2006/relationships/font" Target="fonts/Merriweather-bold.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Merriweather-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f4602fd6a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f4602fd6a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They work by crawling and indexing billions of web pages, and then using complex algorithms to match user queries with relevant web pages based on factors like keyword density and backlinks</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ingest content (indexing), return content matching incoming queries (matching), and sort the returned content based on some measure of how well it matches the query (ranking).</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f4602fd6a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f4602fd6a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Let’s imagine someone enters this question as it is in your search engine. Do you see any problems that can arise from these?</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Match documents based on irrelevant words.</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Miss </a:t>
            </a:r>
            <a:r>
              <a:rPr lang="en" sz="1200">
                <a:solidFill>
                  <a:schemeClr val="dk1"/>
                </a:solidFill>
                <a:latin typeface="Roboto"/>
                <a:ea typeface="Roboto"/>
                <a:cs typeface="Roboto"/>
                <a:sym typeface="Roboto"/>
              </a:rPr>
              <a:t>certain</a:t>
            </a:r>
            <a:r>
              <a:rPr lang="en" sz="1200">
                <a:solidFill>
                  <a:schemeClr val="dk1"/>
                </a:solidFill>
                <a:latin typeface="Roboto"/>
                <a:ea typeface="Roboto"/>
                <a:cs typeface="Roboto"/>
                <a:sym typeface="Roboto"/>
              </a:rPr>
              <a:t> matches because of variations in words (plural, capital case, ...) (e.g: a document saying: “Transformers are deep learning models…”)</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Now, with our pre-processed query, we can make our </a:t>
            </a:r>
            <a:r>
              <a:rPr lang="en" sz="1200">
                <a:solidFill>
                  <a:schemeClr val="dk1"/>
                </a:solidFill>
                <a:latin typeface="Roboto"/>
                <a:ea typeface="Roboto"/>
                <a:cs typeface="Roboto"/>
                <a:sym typeface="Roboto"/>
              </a:rPr>
              <a:t>search based on the remaining keywords:</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I didn’t say this before, but when our search engine gathers all the text from documents/web, it also indexes it. This means that it will attribute an ID to each document and organizes it in an efficient way to facilitate search. One of the most popular methods to do this is Invert Indexing (explain it).</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This allows to identify the documents that have all our keywords (matches)</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Then we can take our matches and rank them:, attribute a score to each these documents based on how much those keywords are present in the document and of their all present, instead of just one. And then order them.</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One famous algorithm used for this is BM25.</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This is a common implementation of keyword search and it’s very fast in searching and retrieving information.</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Do you think this is good enough or do you think this can still fail?</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There can be documents that, although having the keywords, might not be really answering the question.</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Polysemy/ambiguity of keywords.</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(go to the notebook in the hyperlink)</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f4602fd6a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f4602fd6a8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f4602fd6a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f4602fd6a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This is where AI starts to enter. We can leverage AI models to help finding matches and ranking them. This can be done by:</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Leveraging</a:t>
            </a:r>
            <a:r>
              <a:rPr lang="en" sz="1200">
                <a:solidFill>
                  <a:schemeClr val="dk1"/>
                </a:solidFill>
                <a:latin typeface="Roboto"/>
                <a:ea typeface="Roboto"/>
                <a:cs typeface="Roboto"/>
                <a:sym typeface="Roboto"/>
              </a:rPr>
              <a:t> language models to help the system </a:t>
            </a:r>
            <a:r>
              <a:rPr lang="en" sz="1200">
                <a:solidFill>
                  <a:schemeClr val="dk1"/>
                </a:solidFill>
                <a:latin typeface="Roboto"/>
                <a:ea typeface="Roboto"/>
                <a:cs typeface="Roboto"/>
                <a:sym typeface="Roboto"/>
              </a:rPr>
              <a:t>interpret</a:t>
            </a:r>
            <a:r>
              <a:rPr lang="en" sz="1200">
                <a:solidFill>
                  <a:schemeClr val="dk1"/>
                </a:solidFill>
                <a:latin typeface="Roboto"/>
                <a:ea typeface="Roboto"/>
                <a:cs typeface="Roboto"/>
                <a:sym typeface="Roboto"/>
              </a:rPr>
              <a:t> the query better</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Identify multi-word entities in queries and documents</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Expand the </a:t>
            </a:r>
            <a:r>
              <a:rPr lang="en" sz="1200">
                <a:solidFill>
                  <a:schemeClr val="dk1"/>
                </a:solidFill>
                <a:latin typeface="Roboto"/>
                <a:ea typeface="Roboto"/>
                <a:cs typeface="Roboto"/>
                <a:sym typeface="Roboto"/>
              </a:rPr>
              <a:t>keywords</a:t>
            </a:r>
            <a:r>
              <a:rPr lang="en" sz="1200">
                <a:solidFill>
                  <a:schemeClr val="dk1"/>
                </a:solidFill>
                <a:latin typeface="Roboto"/>
                <a:ea typeface="Roboto"/>
                <a:cs typeface="Roboto"/>
                <a:sym typeface="Roboto"/>
              </a:rPr>
              <a:t> with synonyms or related words.</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Correct </a:t>
            </a:r>
            <a:r>
              <a:rPr lang="en" sz="1200">
                <a:solidFill>
                  <a:schemeClr val="dk1"/>
                </a:solidFill>
                <a:latin typeface="Roboto"/>
                <a:ea typeface="Roboto"/>
                <a:cs typeface="Roboto"/>
                <a:sym typeface="Roboto"/>
              </a:rPr>
              <a:t>misspellings,...</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Learn which other features of our data are also important, besides just keyword match, and how much should they matter in the final ranking scores.</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These systems can also leverage user interactions (e.g: what are the searched queries or topics most commonly searched by users? When users searched for this query, what did they clink on or what did they buy?). All of this can be used to define what are relevant results that should be shown or to make recommendations of products, for example.  </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Signals boosting: for each query, aggregating all users’ clicks on each document and used the most clicked on as the most relevant.</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Collaborative filtering: the common "users who liked this item also liked these items". Use patterns of user interaction with items to learn user preferences or the strength of relationship between items, and to then recommend similar items based upon those learned relationships.</a:t>
            </a:r>
            <a:endParaRPr sz="1200">
              <a:solidFill>
                <a:schemeClr val="dk1"/>
              </a:solidFill>
              <a:latin typeface="Roboto"/>
              <a:ea typeface="Roboto"/>
              <a:cs typeface="Roboto"/>
              <a:sym typeface="Roboto"/>
            </a:endParaRPr>
          </a:p>
          <a:p>
            <a:pPr indent="-304800" lvl="1" marL="9144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They have a matrix of users-items interactions. Then, they use algorithms to perform matrix factorization to learn latent features about items based on user interactions (Latent features are features that are not directly observed but are inferred from other observed features).</a:t>
            </a:r>
            <a:endParaRPr sz="1200">
              <a:solidFill>
                <a:schemeClr val="dk1"/>
              </a:solidFill>
              <a:latin typeface="Roboto"/>
              <a:ea typeface="Roboto"/>
              <a:cs typeface="Roboto"/>
              <a:sym typeface="Roboto"/>
            </a:endParaRPr>
          </a:p>
          <a:p>
            <a:pPr indent="-304800" lvl="1" marL="9144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Breaks it into two separate matrices - one mapping each user to a set of features, and one mapping each item to a set of features.</a:t>
            </a:r>
            <a:endParaRPr sz="1200">
              <a:solidFill>
                <a:schemeClr val="dk1"/>
              </a:solidFill>
              <a:latin typeface="Roboto"/>
              <a:ea typeface="Roboto"/>
              <a:cs typeface="Roboto"/>
              <a:sym typeface="Roboto"/>
            </a:endParaRPr>
          </a:p>
          <a:p>
            <a:pPr indent="-304800" lvl="1" marL="9144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We don’t have names for these latent features or know exactly what they represent, but they are discovered mathematically and are nevertheless predictive of actual user- item interests. The idea is that: similar users interact with similar items precisely because the items share features that overlap with the user’s interest. In other words, a vector representing the users' interests should be similar to the vectors representing the items for which the user has expressed interest.</a:t>
            </a:r>
            <a:endParaRPr sz="1200">
              <a:solidFill>
                <a:schemeClr val="dk1"/>
              </a:solidFill>
              <a:latin typeface="Roboto"/>
              <a:ea typeface="Roboto"/>
              <a:cs typeface="Roboto"/>
              <a:sym typeface="Roboto"/>
            </a:endParaRPr>
          </a:p>
          <a:p>
            <a:pPr indent="-304800" lvl="1" marL="9144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We end up with having one vector representation for each user and for each item. These can thereafter be used independently to predict the similarity between any user and item, between any two users or between any two items by comparing the corresponding vectors.  </a:t>
            </a:r>
            <a:endParaRPr sz="1200">
              <a:solidFill>
                <a:schemeClr val="dk1"/>
              </a:solidFill>
              <a:latin typeface="Roboto"/>
              <a:ea typeface="Roboto"/>
              <a:cs typeface="Roboto"/>
              <a:sym typeface="Roboto"/>
            </a:endParaRPr>
          </a:p>
          <a:p>
            <a:pPr indent="-304800" lvl="1" marL="9144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We can also use these latent factors directly to cluster users or items together (or use embeddings of the text description as well…): form dynamic categories for personalised search, ensuring that users are not shown results that are personalized too far outside of their interests.</a:t>
            </a:r>
            <a:endParaRPr sz="1200">
              <a:solidFill>
                <a:schemeClr val="dk1"/>
              </a:solidFill>
              <a:latin typeface="Roboto"/>
              <a:ea typeface="Roboto"/>
              <a:cs typeface="Roboto"/>
              <a:sym typeface="Roboto"/>
            </a:endParaRPr>
          </a:p>
          <a:p>
            <a:pPr indent="-304800" lvl="1" marL="9144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Cold start problem: combine this with content-based attributes/signals for ranking and/or using LTR w/ active learning. The latter leverages a probabilistic model to select promising set of features for exploration. Using a set of features, we can find what documents are missing in the LTR model’s training data (so, in the click models that are serving as ground-truth judgements), selecting those to show users and see how they interact. We can keep retraining the LTR model and experimenting with different ways of describing the data via features to find new and interesting blind spots and areas of investigation.</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Normally, this is what cookies serve for. When we accept cookies, we are allowing these systems to identify us as a user (maybe by using out IP address) and track all our interactions to improve their search algorithm, which is good but it can also become bad if they abuse of this signals.</a:t>
            </a:r>
            <a:endParaRPr sz="1200">
              <a:solidFill>
                <a:schemeClr val="dk1"/>
              </a:solidFill>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f42a835c8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f42a835c8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f4602fd6a8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f4602fd6a8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But is that all we need? Can we just use LLMs to search and retrieve information?</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Why not?</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AutoNum type="arabicPeriod"/>
            </a:pPr>
            <a:r>
              <a:rPr lang="en" sz="1200">
                <a:solidFill>
                  <a:schemeClr val="dk1"/>
                </a:solidFill>
                <a:latin typeface="Roboto"/>
                <a:ea typeface="Roboto"/>
                <a:cs typeface="Roboto"/>
                <a:sym typeface="Roboto"/>
              </a:rPr>
              <a:t>These models will always depend on the training data and task.</a:t>
            </a:r>
            <a:endParaRPr sz="1200">
              <a:solidFill>
                <a:schemeClr val="dk1"/>
              </a:solidFill>
              <a:latin typeface="Roboto"/>
              <a:ea typeface="Roboto"/>
              <a:cs typeface="Roboto"/>
              <a:sym typeface="Roboto"/>
            </a:endParaRPr>
          </a:p>
          <a:p>
            <a:pPr indent="-304800" lvl="1" marL="914400" rtl="0" algn="l">
              <a:spcBef>
                <a:spcPts val="0"/>
              </a:spcBef>
              <a:spcAft>
                <a:spcPts val="0"/>
              </a:spcAft>
              <a:buClr>
                <a:schemeClr val="dk1"/>
              </a:buClr>
              <a:buSzPts val="1200"/>
              <a:buFont typeface="Roboto"/>
              <a:buAutoNum type="alphaLcPeriod"/>
            </a:pPr>
            <a:r>
              <a:rPr lang="en" sz="1200">
                <a:solidFill>
                  <a:schemeClr val="dk1"/>
                </a:solidFill>
                <a:latin typeface="Roboto"/>
                <a:ea typeface="Roboto"/>
                <a:cs typeface="Roboto"/>
                <a:sym typeface="Roboto"/>
              </a:rPr>
              <a:t>They may lack recent information.</a:t>
            </a:r>
            <a:endParaRPr sz="1200">
              <a:solidFill>
                <a:schemeClr val="dk1"/>
              </a:solidFill>
              <a:latin typeface="Roboto"/>
              <a:ea typeface="Roboto"/>
              <a:cs typeface="Roboto"/>
              <a:sym typeface="Roboto"/>
            </a:endParaRPr>
          </a:p>
          <a:p>
            <a:pPr indent="-304800" lvl="1" marL="914400" rtl="0" algn="l">
              <a:spcBef>
                <a:spcPts val="0"/>
              </a:spcBef>
              <a:spcAft>
                <a:spcPts val="0"/>
              </a:spcAft>
              <a:buClr>
                <a:schemeClr val="dk1"/>
              </a:buClr>
              <a:buSzPts val="1200"/>
              <a:buFont typeface="Roboto"/>
              <a:buAutoNum type="alphaLcPeriod"/>
            </a:pPr>
            <a:r>
              <a:rPr lang="en" sz="1200">
                <a:solidFill>
                  <a:schemeClr val="dk1"/>
                </a:solidFill>
                <a:latin typeface="Roboto"/>
                <a:ea typeface="Roboto"/>
                <a:cs typeface="Roboto"/>
                <a:sym typeface="Roboto"/>
              </a:rPr>
              <a:t>They might emphasize biases or errors in the data.</a:t>
            </a:r>
            <a:endParaRPr sz="1200">
              <a:solidFill>
                <a:schemeClr val="dk1"/>
              </a:solidFill>
              <a:latin typeface="Roboto"/>
              <a:ea typeface="Roboto"/>
              <a:cs typeface="Roboto"/>
              <a:sym typeface="Roboto"/>
            </a:endParaRPr>
          </a:p>
          <a:p>
            <a:pPr indent="-304800" lvl="1" marL="914400" rtl="0" algn="l">
              <a:spcBef>
                <a:spcPts val="0"/>
              </a:spcBef>
              <a:spcAft>
                <a:spcPts val="0"/>
              </a:spcAft>
              <a:buClr>
                <a:schemeClr val="dk1"/>
              </a:buClr>
              <a:buSzPts val="1200"/>
              <a:buFont typeface="Roboto"/>
              <a:buAutoNum type="alphaLcPeriod"/>
            </a:pPr>
            <a:r>
              <a:rPr lang="en" sz="1200">
                <a:solidFill>
                  <a:schemeClr val="dk1"/>
                </a:solidFill>
                <a:latin typeface="Roboto"/>
                <a:ea typeface="Roboto"/>
                <a:cs typeface="Roboto"/>
                <a:sym typeface="Roboto"/>
              </a:rPr>
              <a:t>We don’t know the details of the training </a:t>
            </a:r>
            <a:r>
              <a:rPr lang="en" sz="1200">
                <a:solidFill>
                  <a:schemeClr val="dk1"/>
                </a:solidFill>
                <a:latin typeface="Roboto"/>
                <a:ea typeface="Roboto"/>
                <a:cs typeface="Roboto"/>
                <a:sym typeface="Roboto"/>
              </a:rPr>
              <a:t>procedure</a:t>
            </a:r>
            <a:r>
              <a:rPr lang="en" sz="1200">
                <a:solidFill>
                  <a:schemeClr val="dk1"/>
                </a:solidFill>
                <a:latin typeface="Roboto"/>
                <a:ea typeface="Roboto"/>
                <a:cs typeface="Roboto"/>
                <a:sym typeface="Roboto"/>
              </a:rPr>
              <a:t> or the dataset used in this pre-trained LLMs, so we </a:t>
            </a:r>
            <a:r>
              <a:rPr lang="en" sz="1200">
                <a:solidFill>
                  <a:schemeClr val="dk1"/>
                </a:solidFill>
                <a:latin typeface="Roboto"/>
                <a:ea typeface="Roboto"/>
                <a:cs typeface="Roboto"/>
                <a:sym typeface="Roboto"/>
              </a:rPr>
              <a:t>lose</a:t>
            </a:r>
            <a:r>
              <a:rPr lang="en" sz="1200">
                <a:solidFill>
                  <a:schemeClr val="dk1"/>
                </a:solidFill>
                <a:latin typeface="Roboto"/>
                <a:ea typeface="Roboto"/>
                <a:cs typeface="Roboto"/>
                <a:sym typeface="Roboto"/>
              </a:rPr>
              <a:t> control.</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AutoNum type="arabicPeriod"/>
            </a:pPr>
            <a:r>
              <a:rPr lang="en" sz="1200">
                <a:solidFill>
                  <a:schemeClr val="dk1"/>
                </a:solidFill>
                <a:latin typeface="Roboto"/>
                <a:ea typeface="Roboto"/>
                <a:cs typeface="Roboto"/>
                <a:sym typeface="Roboto"/>
              </a:rPr>
              <a:t>Pre-trained LLMs sometimes don’t perform that well for specific cases (e.g: upon a sentence or a document, cite the corresponding scientific papers; or answer legal questions).</a:t>
            </a:r>
            <a:endParaRPr sz="1200">
              <a:solidFill>
                <a:schemeClr val="dk1"/>
              </a:solidFill>
              <a:latin typeface="Roboto"/>
              <a:ea typeface="Roboto"/>
              <a:cs typeface="Roboto"/>
              <a:sym typeface="Roboto"/>
            </a:endParaRPr>
          </a:p>
          <a:p>
            <a:pPr indent="-304800" lvl="1" marL="914400" rtl="0" algn="l">
              <a:spcBef>
                <a:spcPts val="0"/>
              </a:spcBef>
              <a:spcAft>
                <a:spcPts val="0"/>
              </a:spcAft>
              <a:buClr>
                <a:schemeClr val="dk1"/>
              </a:buClr>
              <a:buSzPts val="1200"/>
              <a:buFont typeface="Roboto"/>
              <a:buAutoNum type="alphaLcPeriod"/>
            </a:pPr>
            <a:r>
              <a:rPr lang="en" sz="1200">
                <a:solidFill>
                  <a:schemeClr val="dk1"/>
                </a:solidFill>
                <a:latin typeface="Roboto"/>
                <a:ea typeface="Roboto"/>
                <a:cs typeface="Roboto"/>
                <a:sym typeface="Roboto"/>
              </a:rPr>
              <a:t>For this, one can finetune an LLM. But it is still expensive and requires computational resources.</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AutoNum type="arabicPeriod"/>
            </a:pPr>
            <a:r>
              <a:rPr lang="en" sz="1200">
                <a:solidFill>
                  <a:schemeClr val="dk1"/>
                </a:solidFill>
                <a:latin typeface="Roboto"/>
                <a:ea typeface="Roboto"/>
                <a:cs typeface="Roboto"/>
                <a:sym typeface="Roboto"/>
              </a:rPr>
              <a:t>The model does not have reliable access/ability to recall factual knowledge. It has a lossy compression of information, which can lead to hallucinations or incorrect answers.</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Why not?</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a:solidFill>
                  <a:schemeClr val="dk1"/>
                </a:solidFill>
              </a:rPr>
              <a:t>LLMs (and other foundation models) serve as reasoning engines, having enough knowledge of the world to interpret language and generally reason about most concepts, but without the ability to reliably recall factual information without the risk of hallucinating (making up false information). (page 22)</a:t>
            </a:r>
            <a:endParaRPr>
              <a:solidFill>
                <a:schemeClr val="dk1"/>
              </a:solidFill>
            </a:endParaRPr>
          </a:p>
          <a:p>
            <a:pPr indent="-304800" lvl="0" marL="457200" rtl="0" algn="l">
              <a:spcBef>
                <a:spcPts val="0"/>
              </a:spcBef>
              <a:spcAft>
                <a:spcPts val="0"/>
              </a:spcAft>
              <a:buClr>
                <a:schemeClr val="dk1"/>
              </a:buClr>
              <a:buSzPts val="1200"/>
              <a:buFont typeface="Roboto"/>
              <a:buChar char="●"/>
            </a:pPr>
            <a:r>
              <a:rPr lang="en">
                <a:solidFill>
                  <a:schemeClr val="dk1"/>
                </a:solidFill>
              </a:rPr>
              <a:t>Lossy compressions of information</a:t>
            </a:r>
            <a:endParaRPr>
              <a:solidFill>
                <a:schemeClr val="dk1"/>
              </a:solidFill>
            </a:endParaRPr>
          </a:p>
          <a:p>
            <a:pPr indent="-304800" lvl="0" marL="457200" rtl="0" algn="l">
              <a:spcBef>
                <a:spcPts val="0"/>
              </a:spcBef>
              <a:spcAft>
                <a:spcPts val="0"/>
              </a:spcAft>
              <a:buClr>
                <a:schemeClr val="dk1"/>
              </a:buClr>
              <a:buSzPts val="1200"/>
              <a:buFont typeface="Roboto"/>
              <a:buChar char="●"/>
            </a:pPr>
            <a:r>
              <a:rPr lang="en">
                <a:solidFill>
                  <a:schemeClr val="dk1"/>
                </a:solidFill>
              </a:rPr>
              <a:t>Black-box: the results may be correct or impressive, but they are not easy to debug or correct when the model makes an incorrect judgment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lose control</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Always depend on the training (data):  but one can finetune it for a more specific data or task, although it’s more expensive and it loses the generalization capabilities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May not have up-to-date information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Complexity and scalability</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f42a835c8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f42a835c8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LLMs can help search engines, by </a:t>
            </a:r>
            <a:r>
              <a:rPr lang="en"/>
              <a:t>understanding the query, suggesting other queries or synonyms and by reading and processing the search results (documents) into a summary or an answer, for example.</a:t>
            </a:r>
            <a:endParaRPr/>
          </a:p>
          <a:p>
            <a:pPr indent="0" lvl="0" marL="0" rtl="0" algn="l">
              <a:spcBef>
                <a:spcPts val="0"/>
              </a:spcBef>
              <a:spcAft>
                <a:spcPts val="0"/>
              </a:spcAft>
              <a:buNone/>
            </a:pPr>
            <a:r>
              <a:rPr lang="en"/>
              <a:t>We can also leverage LLMs for finding the relevant search results: this is what we call semantic search.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I’ll show you a quick example of this, but the idea is that: these models are trained such that they can understand text in general. And because of this training process, they learn to represent input words or tokens in al way that relates to their meanings and context in that specific input text. These representations are in the form of numerical vectors and are called embeddings. </a:t>
            </a:r>
            <a:endParaRPr/>
          </a:p>
          <a:p>
            <a:pPr indent="0" lvl="0" marL="0" rtl="0" algn="l">
              <a:spcBef>
                <a:spcPts val="0"/>
              </a:spcBef>
              <a:spcAft>
                <a:spcPts val="0"/>
              </a:spcAft>
              <a:buNone/>
            </a:pPr>
            <a:r>
              <a:rPr lang="en"/>
              <a:t>Now, I’m not going to get into details here, just now that we can then leverage these embeddings to represent sentences, chunks of text and even documents.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Notebook:</a:t>
            </a:r>
            <a:endParaRPr/>
          </a:p>
          <a:p>
            <a:pPr indent="0" lvl="0" marL="0" rtl="0" algn="l">
              <a:spcBef>
                <a:spcPts val="0"/>
              </a:spcBef>
              <a:spcAft>
                <a:spcPts val="0"/>
              </a:spcAft>
              <a:buNone/>
            </a:pPr>
            <a:r>
              <a:rPr lang="en"/>
              <a:t>So, we can compute the embedding for our query and for each of our documents (which are sentences in the notebook).</a:t>
            </a:r>
            <a:endParaRPr/>
          </a:p>
          <a:p>
            <a:pPr indent="0" lvl="0" marL="0" rtl="0" algn="l">
              <a:spcBef>
                <a:spcPts val="0"/>
              </a:spcBef>
              <a:spcAft>
                <a:spcPts val="0"/>
              </a:spcAft>
              <a:buNone/>
            </a:pPr>
            <a:r>
              <a:rPr lang="en"/>
              <a:t>Then, we can measure how similar each document embedding is to the query embedding and order them by descending order of similarity.</a:t>
            </a:r>
            <a:endParaRPr/>
          </a:p>
          <a:p>
            <a:pPr indent="0" lvl="0" marL="0" rtl="0" algn="l">
              <a:spcBef>
                <a:spcPts val="0"/>
              </a:spcBef>
              <a:spcAft>
                <a:spcPts val="0"/>
              </a:spcAft>
              <a:buNone/>
            </a:pPr>
            <a:r>
              <a:rPr lang="en"/>
              <a:t>The highest this score, the more similar the meanings of the sentence and the query should be.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f4602fd6a8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f4602fd6a8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f42a835c85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f42a835c85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And we can also have it the other way around: search engines helping LLMs, by selecting and retrieving the right information to give an LLM. (</a:t>
            </a:r>
            <a:r>
              <a:rPr lang="en">
                <a:solidFill>
                  <a:schemeClr val="dk1"/>
                </a:solidFill>
              </a:rPr>
              <a:t>How to give the right context to an LLM?)</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can </a:t>
            </a:r>
            <a:r>
              <a:rPr lang="en">
                <a:solidFill>
                  <a:schemeClr val="dk1"/>
                </a:solidFill>
              </a:rPr>
              <a:t>ensure the model has up-to-date and accurate data from which to answer and it can mitigate hallucinations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Same schema as in the first slide, but now we have an LLM processing the search results and returning an answer based on these results, but also on what is asked in the query (summarize, extract answer,...)</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f4602fd6a8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f4602fd6a8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LLMs have been changing the search landscape, going </a:t>
            </a:r>
            <a:r>
              <a:rPr lang="en"/>
              <a:t>beyond</a:t>
            </a:r>
            <a:r>
              <a:rPr lang="en"/>
              <a:t> the </a:t>
            </a:r>
            <a:r>
              <a:rPr lang="en"/>
              <a:t>traditional</a:t>
            </a:r>
            <a:r>
              <a:rPr lang="en"/>
              <a:t> keyword </a:t>
            </a:r>
            <a:r>
              <a:rPr lang="en"/>
              <a:t>matching</a:t>
            </a:r>
            <a:r>
              <a:rPr lang="en"/>
              <a:t> and 10-blue links as a result, now we can have search engines in the form of chatbots. We can just have conversation with these models, aks questions and have them retrieve from the internet the relevant information and giving it to us in the form of a concise answer.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f3ffff01d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f3ffff01d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f4602fd6a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f4602fd6a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f4602fd6a8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f4602fd6a8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These models have indeed revolutionized the way we perform search and </a:t>
            </a:r>
            <a:r>
              <a:rPr lang="en">
                <a:solidFill>
                  <a:schemeClr val="dk1"/>
                </a:solidFill>
              </a:rPr>
              <a:t>AI-powered search is rapidly evolving because of it. Nonetheless, it’s important to remember that every new technology introduces new challenges and concerns to be addressed. Because of this, more successful future search systems will be the ones that combine multiple techniques that complement each other. And also systems that include the user in the process, because this not about just automating search or replacing anyone, this is about knowledge access and empowering humans to discover new knowledge and feeding their curiosity.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AI-powered search is rapidly evolving with the rise of Large Language Models, dense vector search, multimodal search, conversational and contextual search, generative search, and emerging hybrid search approaches.</a:t>
            </a:r>
            <a:endParaRPr/>
          </a:p>
          <a:p>
            <a:pPr indent="0" lvl="0" marL="0" rtl="0" algn="l">
              <a:spcBef>
                <a:spcPts val="0"/>
              </a:spcBef>
              <a:spcAft>
                <a:spcPts val="0"/>
              </a:spcAft>
              <a:buClr>
                <a:schemeClr val="dk1"/>
              </a:buClr>
              <a:buSzPts val="1100"/>
              <a:buFont typeface="Arial"/>
              <a:buNone/>
            </a:pPr>
            <a:r>
              <a:rPr lang="en"/>
              <a:t>There are many techniques for implementing AI-powered search, and the best systems in the future will be those that can effectively apply multiple relevant approaches together in hybrid search systems.</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f4602fd6a8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f4602fd6a8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f3ffff01d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f3ffff01d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There’s an exponential growth of knowledge, with new books, papers, articles being published or updated every day.</a:t>
            </a:r>
            <a:endParaRPr/>
          </a:p>
          <a:p>
            <a:pPr indent="0" lvl="0" marL="0" rtl="0" algn="l">
              <a:spcBef>
                <a:spcPts val="0"/>
              </a:spcBef>
              <a:spcAft>
                <a:spcPts val="0"/>
              </a:spcAft>
              <a:buNone/>
            </a:pPr>
            <a:r>
              <a:rPr lang="en"/>
              <a:t>It has become impossible for us humans to read, organize and memorize all this information.</a:t>
            </a:r>
            <a:endParaRPr/>
          </a:p>
          <a:p>
            <a:pPr indent="0" lvl="0" marL="0" rtl="0" algn="l">
              <a:spcBef>
                <a:spcPts val="0"/>
              </a:spcBef>
              <a:spcAft>
                <a:spcPts val="0"/>
              </a:spcAft>
              <a:buNone/>
            </a:pPr>
            <a:r>
              <a:rPr lang="en"/>
              <a:t>W</a:t>
            </a:r>
            <a:r>
              <a:rPr lang="en"/>
              <a:t>ithout</a:t>
            </a:r>
            <a:r>
              <a:rPr lang="en"/>
              <a:t> an efficient way to </a:t>
            </a:r>
            <a:r>
              <a:rPr lang="en" u="sng"/>
              <a:t>help us</a:t>
            </a:r>
            <a:r>
              <a:rPr lang="en"/>
              <a:t> deal with all this information, significant achievements might be missed and it would become increasingly harder to do our jobs, without easy access to these information sources.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Why is this important?</a:t>
            </a:r>
            <a:endParaRPr/>
          </a:p>
          <a:p>
            <a:pPr indent="-298450" lvl="0" marL="457200" rtl="0" algn="l">
              <a:spcBef>
                <a:spcPts val="0"/>
              </a:spcBef>
              <a:spcAft>
                <a:spcPts val="0"/>
              </a:spcAft>
              <a:buSzPts val="1100"/>
              <a:buChar char="●"/>
            </a:pPr>
            <a:r>
              <a:rPr lang="en"/>
              <a:t>Invention of the printing press, to the scientific revolution (enlightenment) and the industrial </a:t>
            </a:r>
            <a:r>
              <a:rPr lang="en"/>
              <a:t>revolution</a:t>
            </a:r>
            <a:r>
              <a:rPr lang="en"/>
              <a:t> brought a mass production of knowledge and information in the form of books, papers, articles,...</a:t>
            </a:r>
            <a:endParaRPr/>
          </a:p>
          <a:p>
            <a:pPr indent="-298450" lvl="0" marL="457200" rtl="0" algn="l">
              <a:spcBef>
                <a:spcPts val="0"/>
              </a:spcBef>
              <a:spcAft>
                <a:spcPts val="0"/>
              </a:spcAft>
              <a:buSzPts val="1100"/>
              <a:buChar char="●"/>
            </a:pPr>
            <a:r>
              <a:rPr lang="en"/>
              <a:t>Later, with the digitalization and internet the accumulation of knowledge got even more overwhelming.</a:t>
            </a:r>
            <a:endParaRPr/>
          </a:p>
          <a:p>
            <a:pPr indent="-298450" lvl="0" marL="457200" rtl="0" algn="l">
              <a:spcBef>
                <a:spcPts val="0"/>
              </a:spcBef>
              <a:spcAft>
                <a:spcPts val="0"/>
              </a:spcAft>
              <a:buSzPts val="1100"/>
              <a:buChar char="●"/>
            </a:pPr>
            <a:r>
              <a:rPr lang="en"/>
              <a:t>This is knowledge that evolves and endures through the </a:t>
            </a:r>
            <a:r>
              <a:rPr lang="en"/>
              <a:t>human race lifespan rather than that of an individual, allowing for significant benefits and advancements in science, technology, education, medicine,,... improving our quality of life and leverage life expectancy. </a:t>
            </a:r>
            <a:endParaRPr/>
          </a:p>
          <a:p>
            <a:pPr indent="-298450" lvl="0" marL="457200" rtl="0" algn="l">
              <a:spcBef>
                <a:spcPts val="0"/>
              </a:spcBef>
              <a:spcAft>
                <a:spcPts val="0"/>
              </a:spcAft>
              <a:buSzPts val="1100"/>
              <a:buChar char="●"/>
            </a:pPr>
            <a:r>
              <a:rPr lang="en"/>
              <a:t>The corpus of human knowledge has become too large and too complex for us to directly access and read everything.</a:t>
            </a:r>
            <a:endParaRPr/>
          </a:p>
          <a:p>
            <a:pPr indent="-298450" lvl="0" marL="457200" rtl="0" algn="l">
              <a:spcBef>
                <a:spcPts val="0"/>
              </a:spcBef>
              <a:spcAft>
                <a:spcPts val="0"/>
              </a:spcAft>
              <a:buSzPts val="1100"/>
              <a:buChar char="●"/>
            </a:pPr>
            <a:r>
              <a:rPr lang="en"/>
              <a:t>So, without an efficient method to fully organize and find information,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we need something to aid us in organizing and accessing all this information. Something that augments our memory: gives use the privilege of forgetting, because we know we can find that information easily if we need to.</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f3ffff01d3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f3ffff01d3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 in 1945 (even before internet, let alone computers were invented), there was already someone</a:t>
            </a:r>
            <a:r>
              <a:rPr lang="en">
                <a:solidFill>
                  <a:schemeClr val="dk1"/>
                </a:solidFill>
              </a:rPr>
              <a:t> foreseeing the explosion of knowledge and the need to 'navigate' this ocean of knowledge in a logical way.</a:t>
            </a:r>
            <a:endParaRPr>
              <a:solidFill>
                <a:schemeClr val="dk1"/>
              </a:solidFill>
            </a:endParaRPr>
          </a:p>
          <a:p>
            <a:pPr indent="0" lvl="0" marL="0" rtl="0" algn="l">
              <a:spcBef>
                <a:spcPts val="0"/>
              </a:spcBef>
              <a:spcAft>
                <a:spcPts val="0"/>
              </a:spcAft>
              <a:buNone/>
            </a:pPr>
            <a:r>
              <a:rPr lang="en"/>
              <a:t>Vannevar Bush </a:t>
            </a:r>
            <a:r>
              <a:rPr lang="en"/>
              <a:t>envisioned</a:t>
            </a:r>
            <a:r>
              <a:rPr lang="en"/>
              <a:t> a device (called Memex) that would allow people to store, </a:t>
            </a:r>
            <a:r>
              <a:rPr lang="en">
                <a:solidFill>
                  <a:schemeClr val="dk1"/>
                </a:solidFill>
              </a:rPr>
              <a:t>organize,and retrieve information. They could even right comments or notes and associate different documents with each other (akin ot the way wikipedia pages can be connected to other when mentioning similar concepts). This would give humans the privilege of (selective) forgetting: we could forget about information that we know where we can find with ease.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Although this device was never actually created, it was an important thought experiment that inspired many of the ideas in the current field of search, including Hypertext and World Wide Web, human-machine interaction, personalized search, information retrieval, among others…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 envisioned a pe</a:t>
            </a:r>
            <a:r>
              <a:rPr lang="en"/>
              <a:t>rsonal information management system that would allow individuals to store, organize,and retrieve information with ease. </a:t>
            </a:r>
            <a:endParaRPr/>
          </a:p>
          <a:p>
            <a:pPr indent="0" lvl="0" marL="0" rtl="0" algn="l">
              <a:spcBef>
                <a:spcPts val="0"/>
              </a:spcBef>
              <a:spcAft>
                <a:spcPts val="0"/>
              </a:spcAft>
              <a:buNone/>
            </a:pPr>
            <a:r>
              <a:rPr lang="en"/>
              <a:t>(It was imagined as a desk-like machine that used microfilm technology to store books, records, and communications.) </a:t>
            </a:r>
            <a:endParaRPr/>
          </a:p>
          <a:p>
            <a:pPr indent="0" lvl="0" marL="0" rtl="0" algn="l">
              <a:spcBef>
                <a:spcPts val="0"/>
              </a:spcBef>
              <a:spcAft>
                <a:spcPts val="0"/>
              </a:spcAft>
              <a:buNone/>
            </a:pPr>
            <a:r>
              <a:rPr lang="en"/>
              <a:t>It has an interface for humans to interact with the machine, by searching through the stored information, making comments or notes and linking stored items (documents, articles,..) together.</a:t>
            </a:r>
            <a:endParaRPr/>
          </a:p>
          <a:p>
            <a:pPr indent="0" lvl="0" marL="0" rtl="0" algn="l">
              <a:spcBef>
                <a:spcPts val="0"/>
              </a:spcBef>
              <a:spcAft>
                <a:spcPts val="0"/>
              </a:spcAft>
              <a:buNone/>
            </a:pPr>
            <a:r>
              <a:rPr lang="en"/>
              <a:t>He defended an associative memory, akin to the human brain memory, where pieces of information in storage would be associated to others based on shared ideas, topics,..., instead of just indexing them as numbers/locations in a human-curated list.</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t>(the systems for indexing data are still insufficient and rely too much on linear pathways rather than the association-based system of the human brain)</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f3ffff01d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f3ffff01d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search engine is a software system designed to search for information on the internet. (It indexes web pages and other types of content,) It allows users to enter queries (typically in the form of keywords or phrases) and receive a list of results that are relevant to their search. These results usually include links to web pages, images, videos, news articles, and other types of content.</a:t>
            </a:r>
            <a:endParaRPr/>
          </a:p>
          <a:p>
            <a:pPr indent="0" lvl="0" marL="0" rtl="0" algn="l">
              <a:spcBef>
                <a:spcPts val="0"/>
              </a:spcBef>
              <a:spcAft>
                <a:spcPts val="0"/>
              </a:spcAft>
              <a:buNone/>
            </a:pPr>
            <a:r>
              <a:rPr lang="en"/>
              <a:t>History of search engines: https://www.oslash.com/blog/history-evolution-of-web-search#the-first-crawler-bots-archie-veronica-and-jughead-1990-91</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f42a835c8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f42a835c8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Let’s try to imagine that we are software engineers and we need to build a search engine. Let’s assume that our system is already capable of collecting and organizing data from web pages, pdf documents, any other type of content.</a:t>
            </a:r>
            <a:endParaRPr>
              <a:solidFill>
                <a:schemeClr val="dk1"/>
              </a:solidFill>
            </a:endParaRPr>
          </a:p>
          <a:p>
            <a:pPr indent="0" lvl="0" marL="0" rtl="0" algn="l">
              <a:spcBef>
                <a:spcPts val="0"/>
              </a:spcBef>
              <a:spcAft>
                <a:spcPts val="0"/>
              </a:spcAft>
              <a:buNone/>
            </a:pPr>
            <a:r>
              <a:rPr lang="en">
                <a:solidFill>
                  <a:schemeClr val="dk1"/>
                </a:solidFill>
              </a:rPr>
              <a:t>And now, upon a query, the system need to find the relevant information in all this data. What methods could be use to implement this?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fce0443d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fce0443d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Imagine that a user of your system wants to find a good recipe for apple crumble and it inputs this as a query: “good recipe for apple crumble”. What would she/he be expecting? And how could we obtain this from our data?</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Should we just search the documents one by one to search for the recipes?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Keyword-search</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And what if there’s a web page just talking about fruit, including apples, and naming all the dishes you can cook with these fruit, such as crumble. This would probably show up as a match, based on the keywords. Would this be a relevant result for this query?</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It would be less relevant than others (ranking: attributing a score to each document and ordering them by relevance to the query)</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We could also categorize the documents (already in the metadata or with AI - knowledge graphs) and the query as well. And then we’ll look for matches only inside that group/class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Identify maybe “apple crumble” as an entity: desert and search for them together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What about the word “good”. Is this also a relevant keyword? What is a good recipe anyway?</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Use it as a different type of signal: tell the search engine to find documents with high popularity, good reviews,...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fce0443dc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fce0443dc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fce0443dc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fce0443dc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11.png"/><Relationship Id="rId5" Type="http://schemas.openxmlformats.org/officeDocument/2006/relationships/image" Target="../media/image25.png"/><Relationship Id="rId6"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23.png"/><Relationship Id="rId9" Type="http://schemas.openxmlformats.org/officeDocument/2006/relationships/image" Target="../media/image22.png"/><Relationship Id="rId5" Type="http://schemas.openxmlformats.org/officeDocument/2006/relationships/image" Target="../media/image34.png"/><Relationship Id="rId6" Type="http://schemas.openxmlformats.org/officeDocument/2006/relationships/image" Target="../media/image33.png"/><Relationship Id="rId7" Type="http://schemas.openxmlformats.org/officeDocument/2006/relationships/image" Target="../media/image51.png"/><Relationship Id="rId8" Type="http://schemas.openxmlformats.org/officeDocument/2006/relationships/hyperlink" Target="https://colab.research.google.com/drive/1z-Y2_wcF5DKHwLcJgHHtDjCdLgdwolDI?usp=drive_link"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0.png"/><Relationship Id="rId4" Type="http://schemas.openxmlformats.org/officeDocument/2006/relationships/image" Target="../media/image40.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9.png"/><Relationship Id="rId4" Type="http://schemas.openxmlformats.org/officeDocument/2006/relationships/image" Target="../media/image38.png"/><Relationship Id="rId5"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6.png"/><Relationship Id="rId4" Type="http://schemas.openxmlformats.org/officeDocument/2006/relationships/hyperlink" Target="https://colab.research.google.com/drive/1z-Y2_wcF5DKHwLcJgHHtDjCdLgdwolDI?usp=drive_link" TargetMode="External"/><Relationship Id="rId5" Type="http://schemas.openxmlformats.org/officeDocument/2006/relationships/image" Target="../media/image22.png"/><Relationship Id="rId6" Type="http://schemas.openxmlformats.org/officeDocument/2006/relationships/hyperlink" Target="https://colab.research.google.com/drive/1FzpkEziG5mtr0fDzpXPM9ROwwRKPxu8A?usp=shari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0.png"/><Relationship Id="rId4" Type="http://schemas.openxmlformats.org/officeDocument/2006/relationships/image" Target="../media/image15.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www.perplexity.ai/page/ai-search-engines-vs-tradition-eYTfUTD2Qxyjay76eBJE1w"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9.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0.png"/><Relationship Id="rId4" Type="http://schemas.openxmlformats.org/officeDocument/2006/relationships/image" Target="../media/image15.png"/><Relationship Id="rId9" Type="http://schemas.openxmlformats.org/officeDocument/2006/relationships/image" Target="../media/image12.png"/><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image" Target="../media/image10.png"/><Relationship Id="rId8"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2.png"/><Relationship Id="rId4"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16.png"/><Relationship Id="rId7"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2.png"/><Relationship Id="rId4" Type="http://schemas.openxmlformats.org/officeDocument/2006/relationships/image" Target="../media/image14.png"/><Relationship Id="rId10" Type="http://schemas.openxmlformats.org/officeDocument/2006/relationships/image" Target="../media/image16.png"/><Relationship Id="rId9" Type="http://schemas.openxmlformats.org/officeDocument/2006/relationships/image" Target="../media/image29.png"/><Relationship Id="rId5" Type="http://schemas.openxmlformats.org/officeDocument/2006/relationships/image" Target="../media/image13.png"/><Relationship Id="rId6" Type="http://schemas.openxmlformats.org/officeDocument/2006/relationships/image" Target="../media/image11.png"/><Relationship Id="rId7" Type="http://schemas.openxmlformats.org/officeDocument/2006/relationships/image" Target="../media/image20.png"/><Relationship Id="rId8"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2.png"/><Relationship Id="rId4" Type="http://schemas.openxmlformats.org/officeDocument/2006/relationships/image" Target="../media/image14.png"/><Relationship Id="rId10" Type="http://schemas.openxmlformats.org/officeDocument/2006/relationships/image" Target="../media/image16.png"/><Relationship Id="rId9" Type="http://schemas.openxmlformats.org/officeDocument/2006/relationships/image" Target="../media/image29.png"/><Relationship Id="rId5" Type="http://schemas.openxmlformats.org/officeDocument/2006/relationships/image" Target="../media/image13.png"/><Relationship Id="rId6" Type="http://schemas.openxmlformats.org/officeDocument/2006/relationships/image" Target="../media/image11.png"/><Relationship Id="rId7" Type="http://schemas.openxmlformats.org/officeDocument/2006/relationships/image" Target="../media/image20.png"/><Relationship Id="rId8"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6F6"/>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mt="63000"/>
          </a:blip>
          <a:stretch>
            <a:fillRect/>
          </a:stretch>
        </p:blipFill>
        <p:spPr>
          <a:xfrm>
            <a:off x="1176130" y="0"/>
            <a:ext cx="6791738" cy="5143499"/>
          </a:xfrm>
          <a:prstGeom prst="rect">
            <a:avLst/>
          </a:prstGeom>
          <a:noFill/>
          <a:ln>
            <a:noFill/>
          </a:ln>
        </p:spPr>
      </p:pic>
      <p:sp>
        <p:nvSpPr>
          <p:cNvPr id="55" name="Google Shape;55;p13"/>
          <p:cNvSpPr txBox="1"/>
          <p:nvPr>
            <p:ph type="ctrTitle"/>
          </p:nvPr>
        </p:nvSpPr>
        <p:spPr>
          <a:xfrm>
            <a:off x="311708" y="10493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latin typeface="Merriweather"/>
                <a:ea typeface="Merriweather"/>
                <a:cs typeface="Merriweather"/>
                <a:sym typeface="Merriweather"/>
              </a:rPr>
              <a:t>Search in the Era of Large Language Models</a:t>
            </a:r>
            <a:endParaRPr>
              <a:latin typeface="Merriweather"/>
              <a:ea typeface="Merriweather"/>
              <a:cs typeface="Merriweather"/>
              <a:sym typeface="Merriweather"/>
            </a:endParaRPr>
          </a:p>
        </p:txBody>
      </p:sp>
      <p:sp>
        <p:nvSpPr>
          <p:cNvPr id="56" name="Google Shape;56;p13"/>
          <p:cNvSpPr txBox="1"/>
          <p:nvPr>
            <p:ph idx="1" type="subTitle"/>
          </p:nvPr>
        </p:nvSpPr>
        <p:spPr>
          <a:xfrm>
            <a:off x="369825" y="32285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800"/>
              <a:t>Carolina Gonçalves, Champalimaud Foundation</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0" name="Shape 170"/>
        <p:cNvGrpSpPr/>
        <p:nvPr/>
      </p:nvGrpSpPr>
      <p:grpSpPr>
        <a:xfrm>
          <a:off x="0" y="0"/>
          <a:ext cx="0" cy="0"/>
          <a:chOff x="0" y="0"/>
          <a:chExt cx="0" cy="0"/>
        </a:xfrm>
      </p:grpSpPr>
      <p:sp>
        <p:nvSpPr>
          <p:cNvPr id="171" name="Google Shape;171;p22"/>
          <p:cNvSpPr/>
          <p:nvPr/>
        </p:nvSpPr>
        <p:spPr>
          <a:xfrm>
            <a:off x="4692150" y="827475"/>
            <a:ext cx="3591900" cy="4033800"/>
          </a:xfrm>
          <a:prstGeom prst="rect">
            <a:avLst/>
          </a:prstGeom>
          <a:noFill/>
          <a:ln cap="flat" cmpd="sng" w="19050">
            <a:solidFill>
              <a:srgbClr val="59BEC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2" name="Google Shape;172;p22"/>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45818E"/>
                </a:solidFill>
                <a:latin typeface="Verdana"/>
                <a:ea typeface="Verdana"/>
                <a:cs typeface="Verdana"/>
                <a:sym typeface="Verdana"/>
              </a:rPr>
              <a:t>How do search engines work?</a:t>
            </a:r>
            <a:endParaRPr>
              <a:solidFill>
                <a:srgbClr val="45818E"/>
              </a:solidFill>
              <a:latin typeface="Verdana"/>
              <a:ea typeface="Verdana"/>
              <a:cs typeface="Verdana"/>
              <a:sym typeface="Verdana"/>
            </a:endParaRPr>
          </a:p>
        </p:txBody>
      </p:sp>
      <p:grpSp>
        <p:nvGrpSpPr>
          <p:cNvPr id="173" name="Google Shape;173;p22"/>
          <p:cNvGrpSpPr/>
          <p:nvPr/>
        </p:nvGrpSpPr>
        <p:grpSpPr>
          <a:xfrm>
            <a:off x="921200" y="1028550"/>
            <a:ext cx="7301600" cy="3696000"/>
            <a:chOff x="1634550" y="943150"/>
            <a:chExt cx="7301600" cy="3696000"/>
          </a:xfrm>
        </p:grpSpPr>
        <p:pic>
          <p:nvPicPr>
            <p:cNvPr id="174" name="Google Shape;174;p22"/>
            <p:cNvPicPr preferRelativeResize="0"/>
            <p:nvPr/>
          </p:nvPicPr>
          <p:blipFill>
            <a:blip r:embed="rId3">
              <a:alphaModFix/>
            </a:blip>
            <a:stretch>
              <a:fillRect/>
            </a:stretch>
          </p:blipFill>
          <p:spPr>
            <a:xfrm>
              <a:off x="1634550" y="943150"/>
              <a:ext cx="923400" cy="923400"/>
            </a:xfrm>
            <a:prstGeom prst="rect">
              <a:avLst/>
            </a:prstGeom>
            <a:noFill/>
            <a:ln>
              <a:noFill/>
            </a:ln>
          </p:spPr>
        </p:pic>
        <p:sp>
          <p:nvSpPr>
            <p:cNvPr id="175" name="Google Shape;175;p22"/>
            <p:cNvSpPr txBox="1"/>
            <p:nvPr/>
          </p:nvSpPr>
          <p:spPr>
            <a:xfrm>
              <a:off x="2625475" y="943150"/>
              <a:ext cx="1806900" cy="446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500">
                  <a:solidFill>
                    <a:schemeClr val="dk2"/>
                  </a:solidFill>
                  <a:latin typeface="Verdana"/>
                  <a:ea typeface="Verdana"/>
                  <a:cs typeface="Verdana"/>
                  <a:sym typeface="Verdana"/>
                </a:rPr>
                <a:t>Web Crawler</a:t>
              </a:r>
              <a:endParaRPr b="1" sz="1500">
                <a:solidFill>
                  <a:schemeClr val="dk2"/>
                </a:solidFill>
                <a:latin typeface="Verdana"/>
                <a:ea typeface="Verdana"/>
                <a:cs typeface="Verdana"/>
                <a:sym typeface="Verdana"/>
              </a:endParaRPr>
            </a:p>
          </p:txBody>
        </p:sp>
        <p:pic>
          <p:nvPicPr>
            <p:cNvPr id="176" name="Google Shape;176;p22"/>
            <p:cNvPicPr preferRelativeResize="0"/>
            <p:nvPr/>
          </p:nvPicPr>
          <p:blipFill>
            <a:blip r:embed="rId4">
              <a:alphaModFix/>
            </a:blip>
            <a:stretch>
              <a:fillRect/>
            </a:stretch>
          </p:blipFill>
          <p:spPr>
            <a:xfrm>
              <a:off x="5447875" y="943150"/>
              <a:ext cx="1043875" cy="1043875"/>
            </a:xfrm>
            <a:prstGeom prst="rect">
              <a:avLst/>
            </a:prstGeom>
            <a:noFill/>
            <a:ln>
              <a:noFill/>
            </a:ln>
          </p:spPr>
        </p:pic>
        <p:sp>
          <p:nvSpPr>
            <p:cNvPr id="177" name="Google Shape;177;p22"/>
            <p:cNvSpPr txBox="1"/>
            <p:nvPr/>
          </p:nvSpPr>
          <p:spPr>
            <a:xfrm>
              <a:off x="6518150" y="943150"/>
              <a:ext cx="1806900" cy="446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500">
                  <a:solidFill>
                    <a:schemeClr val="dk2"/>
                  </a:solidFill>
                  <a:latin typeface="Verdana"/>
                  <a:ea typeface="Verdana"/>
                  <a:cs typeface="Verdana"/>
                  <a:sym typeface="Verdana"/>
                </a:rPr>
                <a:t>Indexing</a:t>
              </a:r>
              <a:endParaRPr b="1">
                <a:solidFill>
                  <a:schemeClr val="dk2"/>
                </a:solidFill>
                <a:latin typeface="Verdana"/>
                <a:ea typeface="Verdana"/>
                <a:cs typeface="Verdana"/>
                <a:sym typeface="Verdana"/>
              </a:endParaRPr>
            </a:p>
          </p:txBody>
        </p:sp>
        <p:pic>
          <p:nvPicPr>
            <p:cNvPr id="178" name="Google Shape;178;p22"/>
            <p:cNvPicPr preferRelativeResize="0"/>
            <p:nvPr/>
          </p:nvPicPr>
          <p:blipFill>
            <a:blip r:embed="rId5">
              <a:alphaModFix/>
            </a:blip>
            <a:stretch>
              <a:fillRect/>
            </a:stretch>
          </p:blipFill>
          <p:spPr>
            <a:xfrm>
              <a:off x="5537400" y="3162425"/>
              <a:ext cx="954350" cy="954350"/>
            </a:xfrm>
            <a:prstGeom prst="rect">
              <a:avLst/>
            </a:prstGeom>
            <a:noFill/>
            <a:ln>
              <a:noFill/>
            </a:ln>
          </p:spPr>
        </p:pic>
        <p:sp>
          <p:nvSpPr>
            <p:cNvPr id="179" name="Google Shape;179;p22"/>
            <p:cNvSpPr txBox="1"/>
            <p:nvPr/>
          </p:nvSpPr>
          <p:spPr>
            <a:xfrm>
              <a:off x="6518150" y="3162425"/>
              <a:ext cx="2418000" cy="446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500">
                  <a:solidFill>
                    <a:schemeClr val="dk2"/>
                  </a:solidFill>
                  <a:latin typeface="Verdana"/>
                  <a:ea typeface="Verdana"/>
                  <a:cs typeface="Verdana"/>
                  <a:sym typeface="Verdana"/>
                </a:rPr>
                <a:t>Ranking</a:t>
              </a:r>
              <a:endParaRPr b="1">
                <a:solidFill>
                  <a:schemeClr val="dk2"/>
                </a:solidFill>
                <a:latin typeface="Verdana"/>
                <a:ea typeface="Verdana"/>
                <a:cs typeface="Verdana"/>
                <a:sym typeface="Verdana"/>
              </a:endParaRPr>
            </a:p>
          </p:txBody>
        </p:sp>
        <p:pic>
          <p:nvPicPr>
            <p:cNvPr id="180" name="Google Shape;180;p22"/>
            <p:cNvPicPr preferRelativeResize="0"/>
            <p:nvPr/>
          </p:nvPicPr>
          <p:blipFill>
            <a:blip r:embed="rId6">
              <a:alphaModFix/>
            </a:blip>
            <a:stretch>
              <a:fillRect/>
            </a:stretch>
          </p:blipFill>
          <p:spPr>
            <a:xfrm>
              <a:off x="2249325" y="3013775"/>
              <a:ext cx="1103000" cy="1103000"/>
            </a:xfrm>
            <a:prstGeom prst="rect">
              <a:avLst/>
            </a:prstGeom>
            <a:noFill/>
            <a:ln>
              <a:noFill/>
            </a:ln>
          </p:spPr>
        </p:pic>
        <p:sp>
          <p:nvSpPr>
            <p:cNvPr id="181" name="Google Shape;181;p22"/>
            <p:cNvSpPr txBox="1"/>
            <p:nvPr/>
          </p:nvSpPr>
          <p:spPr>
            <a:xfrm>
              <a:off x="2625475" y="1244300"/>
              <a:ext cx="19305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latin typeface="Verdana"/>
                  <a:ea typeface="Verdana"/>
                  <a:cs typeface="Verdana"/>
                  <a:sym typeface="Verdana"/>
                </a:rPr>
                <a:t>Fetch and process content from web pages.</a:t>
              </a:r>
              <a:endParaRPr sz="1300"/>
            </a:p>
          </p:txBody>
        </p:sp>
        <p:sp>
          <p:nvSpPr>
            <p:cNvPr id="182" name="Google Shape;182;p22"/>
            <p:cNvSpPr txBox="1"/>
            <p:nvPr/>
          </p:nvSpPr>
          <p:spPr>
            <a:xfrm>
              <a:off x="6518150" y="1244300"/>
              <a:ext cx="2386200" cy="104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Verdana"/>
                  <a:ea typeface="Verdana"/>
                  <a:cs typeface="Verdana"/>
                  <a:sym typeface="Verdana"/>
                </a:rPr>
                <a:t>Organize the gathered data like a catalog for fast retrieval.</a:t>
              </a:r>
              <a:endParaRPr sz="1500">
                <a:solidFill>
                  <a:schemeClr val="dk2"/>
                </a:solidFill>
                <a:latin typeface="Verdana"/>
                <a:ea typeface="Verdana"/>
                <a:cs typeface="Verdana"/>
                <a:sym typeface="Verdana"/>
              </a:endParaRPr>
            </a:p>
          </p:txBody>
        </p:sp>
        <p:sp>
          <p:nvSpPr>
            <p:cNvPr id="183" name="Google Shape;183;p22"/>
            <p:cNvSpPr txBox="1"/>
            <p:nvPr/>
          </p:nvSpPr>
          <p:spPr>
            <a:xfrm>
              <a:off x="6518150" y="3530950"/>
              <a:ext cx="2418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latin typeface="Verdana"/>
                  <a:ea typeface="Verdana"/>
                  <a:cs typeface="Verdana"/>
                  <a:sym typeface="Verdana"/>
                </a:rPr>
                <a:t>R</a:t>
              </a:r>
              <a:r>
                <a:rPr lang="en" sz="1500">
                  <a:solidFill>
                    <a:schemeClr val="dk2"/>
                  </a:solidFill>
                  <a:latin typeface="Verdana"/>
                  <a:ea typeface="Verdana"/>
                  <a:cs typeface="Verdana"/>
                  <a:sym typeface="Verdana"/>
                </a:rPr>
                <a:t>ank the data according to the relevance of the searched query</a:t>
              </a:r>
              <a:endParaRPr sz="1500">
                <a:latin typeface="Verdana"/>
                <a:ea typeface="Verdana"/>
                <a:cs typeface="Verdana"/>
                <a:sym typeface="Verdana"/>
              </a:endParaRPr>
            </a:p>
          </p:txBody>
        </p:sp>
        <p:sp>
          <p:nvSpPr>
            <p:cNvPr id="184" name="Google Shape;184;p22"/>
            <p:cNvSpPr txBox="1"/>
            <p:nvPr/>
          </p:nvSpPr>
          <p:spPr>
            <a:xfrm>
              <a:off x="2178325" y="3709600"/>
              <a:ext cx="1245000" cy="446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500">
                  <a:solidFill>
                    <a:schemeClr val="dk2"/>
                  </a:solidFill>
                  <a:latin typeface="Verdana"/>
                  <a:ea typeface="Verdana"/>
                  <a:cs typeface="Verdana"/>
                  <a:sym typeface="Verdana"/>
                </a:rPr>
                <a:t>Querying</a:t>
              </a:r>
              <a:endParaRPr b="1">
                <a:solidFill>
                  <a:schemeClr val="dk2"/>
                </a:solidFill>
                <a:latin typeface="Verdana"/>
                <a:ea typeface="Verdana"/>
                <a:cs typeface="Verdana"/>
                <a:sym typeface="Verdana"/>
              </a:endParaRPr>
            </a:p>
          </p:txBody>
        </p:sp>
        <p:cxnSp>
          <p:nvCxnSpPr>
            <p:cNvPr id="185" name="Google Shape;185;p22"/>
            <p:cNvCxnSpPr/>
            <p:nvPr/>
          </p:nvCxnSpPr>
          <p:spPr>
            <a:xfrm>
              <a:off x="4738775" y="1446825"/>
              <a:ext cx="565200" cy="0"/>
            </a:xfrm>
            <a:prstGeom prst="straightConnector1">
              <a:avLst/>
            </a:prstGeom>
            <a:noFill/>
            <a:ln cap="flat" cmpd="sng" w="19050">
              <a:solidFill>
                <a:srgbClr val="999999"/>
              </a:solidFill>
              <a:prstDash val="solid"/>
              <a:round/>
              <a:headEnd len="med" w="med" type="none"/>
              <a:tailEnd len="med" w="med" type="triangle"/>
            </a:ln>
          </p:spPr>
        </p:cxnSp>
        <p:cxnSp>
          <p:nvCxnSpPr>
            <p:cNvPr id="186" name="Google Shape;186;p22"/>
            <p:cNvCxnSpPr/>
            <p:nvPr/>
          </p:nvCxnSpPr>
          <p:spPr>
            <a:xfrm rot="10800000">
              <a:off x="3871175" y="3709600"/>
              <a:ext cx="1180500" cy="3900"/>
            </a:xfrm>
            <a:prstGeom prst="straightConnector1">
              <a:avLst/>
            </a:prstGeom>
            <a:noFill/>
            <a:ln cap="flat" cmpd="sng" w="28575">
              <a:solidFill>
                <a:srgbClr val="999999"/>
              </a:solidFill>
              <a:prstDash val="solid"/>
              <a:round/>
              <a:headEnd len="med" w="med" type="none"/>
              <a:tailEnd len="med" w="med" type="triangle"/>
            </a:ln>
          </p:spPr>
        </p:cxnSp>
        <p:cxnSp>
          <p:nvCxnSpPr>
            <p:cNvPr id="187" name="Google Shape;187;p22"/>
            <p:cNvCxnSpPr/>
            <p:nvPr/>
          </p:nvCxnSpPr>
          <p:spPr>
            <a:xfrm>
              <a:off x="3862475" y="3428025"/>
              <a:ext cx="1197900" cy="7200"/>
            </a:xfrm>
            <a:prstGeom prst="straightConnector1">
              <a:avLst/>
            </a:prstGeom>
            <a:noFill/>
            <a:ln cap="flat" cmpd="sng" w="28575">
              <a:solidFill>
                <a:srgbClr val="134F5C"/>
              </a:solidFill>
              <a:prstDash val="solid"/>
              <a:round/>
              <a:headEnd len="med" w="med" type="none"/>
              <a:tailEnd len="med" w="med" type="triangle"/>
            </a:ln>
          </p:spPr>
        </p:cxnSp>
        <p:cxnSp>
          <p:nvCxnSpPr>
            <p:cNvPr id="188" name="Google Shape;188;p22"/>
            <p:cNvCxnSpPr/>
            <p:nvPr/>
          </p:nvCxnSpPr>
          <p:spPr>
            <a:xfrm flipH="1" rot="10800000">
              <a:off x="7132025" y="2187750"/>
              <a:ext cx="300" cy="759000"/>
            </a:xfrm>
            <a:prstGeom prst="straightConnector1">
              <a:avLst/>
            </a:prstGeom>
            <a:noFill/>
            <a:ln cap="flat" cmpd="sng" w="19050">
              <a:solidFill>
                <a:srgbClr val="134F5C"/>
              </a:solidFill>
              <a:prstDash val="solid"/>
              <a:round/>
              <a:headEnd len="med" w="med" type="none"/>
              <a:tailEnd len="med" w="med" type="triangle"/>
            </a:ln>
          </p:spPr>
        </p:cxnSp>
        <p:cxnSp>
          <p:nvCxnSpPr>
            <p:cNvPr id="189" name="Google Shape;189;p22"/>
            <p:cNvCxnSpPr/>
            <p:nvPr/>
          </p:nvCxnSpPr>
          <p:spPr>
            <a:xfrm rot="5400000">
              <a:off x="6977525" y="2563650"/>
              <a:ext cx="759000" cy="7200"/>
            </a:xfrm>
            <a:prstGeom prst="straightConnector1">
              <a:avLst/>
            </a:prstGeom>
            <a:noFill/>
            <a:ln cap="flat" cmpd="sng" w="19050">
              <a:solidFill>
                <a:srgbClr val="999999"/>
              </a:solidFill>
              <a:prstDash val="solid"/>
              <a:round/>
              <a:headEnd len="med" w="med" type="none"/>
              <a:tailEnd len="med" w="med" type="triangle"/>
            </a:ln>
          </p:spPr>
        </p:cxnSp>
        <p:sp>
          <p:nvSpPr>
            <p:cNvPr id="190" name="Google Shape;190;p22"/>
            <p:cNvSpPr txBox="1"/>
            <p:nvPr/>
          </p:nvSpPr>
          <p:spPr>
            <a:xfrm>
              <a:off x="3804125" y="3003950"/>
              <a:ext cx="1404600" cy="302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rgbClr val="134F5C"/>
                  </a:solidFill>
                  <a:latin typeface="Verdana"/>
                  <a:ea typeface="Verdana"/>
                  <a:cs typeface="Verdana"/>
                  <a:sym typeface="Verdana"/>
                </a:rPr>
                <a:t>User queries</a:t>
              </a:r>
              <a:endParaRPr>
                <a:solidFill>
                  <a:srgbClr val="134F5C"/>
                </a:solidFill>
                <a:latin typeface="Verdana"/>
                <a:ea typeface="Verdana"/>
                <a:cs typeface="Verdana"/>
                <a:sym typeface="Verdana"/>
              </a:endParaRPr>
            </a:p>
          </p:txBody>
        </p:sp>
        <p:sp>
          <p:nvSpPr>
            <p:cNvPr id="191" name="Google Shape;191;p22"/>
            <p:cNvSpPr txBox="1"/>
            <p:nvPr/>
          </p:nvSpPr>
          <p:spPr>
            <a:xfrm>
              <a:off x="4044725" y="3836775"/>
              <a:ext cx="923400" cy="446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chemeClr val="dk2"/>
                  </a:solidFill>
                  <a:latin typeface="Verdana"/>
                  <a:ea typeface="Verdana"/>
                  <a:cs typeface="Verdana"/>
                  <a:sym typeface="Verdana"/>
                </a:rPr>
                <a:t>Results</a:t>
              </a:r>
              <a:endParaRPr>
                <a:solidFill>
                  <a:schemeClr val="dk2"/>
                </a:solidFill>
                <a:latin typeface="Verdana"/>
                <a:ea typeface="Verdana"/>
                <a:cs typeface="Verdana"/>
                <a:sym typeface="Verdana"/>
              </a:endParaRPr>
            </a:p>
          </p:txBody>
        </p:sp>
        <p:sp>
          <p:nvSpPr>
            <p:cNvPr id="192" name="Google Shape;192;p22"/>
            <p:cNvSpPr txBox="1"/>
            <p:nvPr/>
          </p:nvSpPr>
          <p:spPr>
            <a:xfrm rot="-5400000">
              <a:off x="6350950" y="2369700"/>
              <a:ext cx="1023300" cy="39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134F5C"/>
                  </a:solidFill>
                  <a:latin typeface="Verdana"/>
                  <a:ea typeface="Verdana"/>
                  <a:cs typeface="Verdana"/>
                  <a:sym typeface="Verdana"/>
                </a:rPr>
                <a:t>Matching</a:t>
              </a:r>
              <a:endParaRPr>
                <a:solidFill>
                  <a:srgbClr val="134F5C"/>
                </a:solidFill>
                <a:latin typeface="Verdana"/>
                <a:ea typeface="Verdana"/>
                <a:cs typeface="Verdana"/>
                <a:sym typeface="Verdana"/>
              </a:endParaRPr>
            </a:p>
          </p:txBody>
        </p:sp>
        <p:sp>
          <p:nvSpPr>
            <p:cNvPr id="193" name="Google Shape;193;p22"/>
            <p:cNvSpPr txBox="1"/>
            <p:nvPr/>
          </p:nvSpPr>
          <p:spPr>
            <a:xfrm rot="5400000">
              <a:off x="7443125" y="2344200"/>
              <a:ext cx="640500" cy="44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Verdana"/>
                  <a:ea typeface="Verdana"/>
                  <a:cs typeface="Verdana"/>
                  <a:sym typeface="Verdana"/>
                </a:rPr>
                <a:t>Send Data</a:t>
              </a:r>
              <a:endParaRPr>
                <a:solidFill>
                  <a:schemeClr val="dk2"/>
                </a:solidFill>
                <a:latin typeface="Verdana"/>
                <a:ea typeface="Verdana"/>
                <a:cs typeface="Verdana"/>
                <a:sym typeface="Verdana"/>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3"/>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45818E"/>
                </a:solidFill>
                <a:latin typeface="Verdana"/>
                <a:ea typeface="Verdana"/>
                <a:cs typeface="Verdana"/>
                <a:sym typeface="Verdana"/>
              </a:rPr>
              <a:t>Keyword Search</a:t>
            </a:r>
            <a:endParaRPr>
              <a:solidFill>
                <a:srgbClr val="45818E"/>
              </a:solidFill>
              <a:latin typeface="Verdana"/>
              <a:ea typeface="Verdana"/>
              <a:cs typeface="Verdana"/>
              <a:sym typeface="Verdana"/>
            </a:endParaRPr>
          </a:p>
        </p:txBody>
      </p:sp>
      <p:sp>
        <p:nvSpPr>
          <p:cNvPr id="199" name="Google Shape;199;p23"/>
          <p:cNvSpPr txBox="1"/>
          <p:nvPr/>
        </p:nvSpPr>
        <p:spPr>
          <a:xfrm>
            <a:off x="1023400" y="2575925"/>
            <a:ext cx="5463900" cy="3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chemeClr val="dk2"/>
                </a:solidFill>
                <a:latin typeface="Verdana"/>
                <a:ea typeface="Verdana"/>
                <a:cs typeface="Verdana"/>
                <a:sym typeface="Verdana"/>
              </a:rPr>
              <a:t>Invert indexing</a:t>
            </a:r>
            <a:r>
              <a:rPr b="1" lang="en">
                <a:solidFill>
                  <a:schemeClr val="dk2"/>
                </a:solidFill>
                <a:latin typeface="Verdana"/>
                <a:ea typeface="Verdana"/>
                <a:cs typeface="Verdana"/>
                <a:sym typeface="Verdana"/>
              </a:rPr>
              <a:t> and </a:t>
            </a:r>
            <a:r>
              <a:rPr b="1" lang="en" u="sng">
                <a:solidFill>
                  <a:schemeClr val="dk2"/>
                </a:solidFill>
                <a:latin typeface="Verdana"/>
                <a:ea typeface="Verdana"/>
                <a:cs typeface="Verdana"/>
                <a:sym typeface="Verdana"/>
              </a:rPr>
              <a:t>ranking algorithm</a:t>
            </a:r>
            <a:endParaRPr u="sng">
              <a:solidFill>
                <a:schemeClr val="dk2"/>
              </a:solidFill>
              <a:latin typeface="Verdana"/>
              <a:ea typeface="Verdana"/>
              <a:cs typeface="Verdana"/>
              <a:sym typeface="Verdana"/>
            </a:endParaRPr>
          </a:p>
        </p:txBody>
      </p:sp>
      <p:sp>
        <p:nvSpPr>
          <p:cNvPr id="200" name="Google Shape;200;p23"/>
          <p:cNvSpPr txBox="1"/>
          <p:nvPr/>
        </p:nvSpPr>
        <p:spPr>
          <a:xfrm>
            <a:off x="807500" y="1057625"/>
            <a:ext cx="5777700" cy="43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2"/>
                </a:solidFill>
                <a:latin typeface="Verdana"/>
                <a:ea typeface="Verdana"/>
                <a:cs typeface="Verdana"/>
                <a:sym typeface="Verdana"/>
              </a:rPr>
              <a:t>What is a Transformer in Artificial Intelligence?</a:t>
            </a:r>
            <a:endParaRPr sz="1700">
              <a:solidFill>
                <a:schemeClr val="dk2"/>
              </a:solidFill>
              <a:latin typeface="Verdana"/>
              <a:ea typeface="Verdana"/>
              <a:cs typeface="Verdana"/>
              <a:sym typeface="Verdana"/>
            </a:endParaRPr>
          </a:p>
        </p:txBody>
      </p:sp>
      <p:pic>
        <p:nvPicPr>
          <p:cNvPr id="201" name="Google Shape;201;p23"/>
          <p:cNvPicPr preferRelativeResize="0"/>
          <p:nvPr/>
        </p:nvPicPr>
        <p:blipFill>
          <a:blip r:embed="rId3">
            <a:alphaModFix/>
          </a:blip>
          <a:stretch>
            <a:fillRect/>
          </a:stretch>
        </p:blipFill>
        <p:spPr>
          <a:xfrm>
            <a:off x="373100" y="1057626"/>
            <a:ext cx="434400" cy="434400"/>
          </a:xfrm>
          <a:prstGeom prst="rect">
            <a:avLst/>
          </a:prstGeom>
          <a:noFill/>
          <a:ln>
            <a:noFill/>
          </a:ln>
        </p:spPr>
      </p:pic>
      <p:sp>
        <p:nvSpPr>
          <p:cNvPr id="202" name="Google Shape;202;p23"/>
          <p:cNvSpPr txBox="1"/>
          <p:nvPr/>
        </p:nvSpPr>
        <p:spPr>
          <a:xfrm>
            <a:off x="2524600" y="1534775"/>
            <a:ext cx="5777700" cy="43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strike="sngStrike">
                <a:solidFill>
                  <a:srgbClr val="666666"/>
                </a:solidFill>
                <a:latin typeface="Verdana"/>
                <a:ea typeface="Verdana"/>
                <a:cs typeface="Verdana"/>
                <a:sym typeface="Verdana"/>
              </a:rPr>
              <a:t>What is a</a:t>
            </a:r>
            <a:r>
              <a:rPr lang="en" sz="1600">
                <a:solidFill>
                  <a:srgbClr val="666666"/>
                </a:solidFill>
                <a:latin typeface="Verdana"/>
                <a:ea typeface="Verdana"/>
                <a:cs typeface="Verdana"/>
                <a:sym typeface="Verdana"/>
              </a:rPr>
              <a:t> Transformer </a:t>
            </a:r>
            <a:r>
              <a:rPr lang="en" sz="1600" strike="sngStrike">
                <a:solidFill>
                  <a:srgbClr val="666666"/>
                </a:solidFill>
                <a:latin typeface="Verdana"/>
                <a:ea typeface="Verdana"/>
                <a:cs typeface="Verdana"/>
                <a:sym typeface="Verdana"/>
              </a:rPr>
              <a:t>in</a:t>
            </a:r>
            <a:r>
              <a:rPr lang="en" sz="1600">
                <a:solidFill>
                  <a:srgbClr val="666666"/>
                </a:solidFill>
                <a:latin typeface="Verdana"/>
                <a:ea typeface="Verdana"/>
                <a:cs typeface="Verdana"/>
                <a:sym typeface="Verdana"/>
              </a:rPr>
              <a:t> Artificial Intelligence</a:t>
            </a:r>
            <a:r>
              <a:rPr lang="en" sz="1600" strike="sngStrike">
                <a:solidFill>
                  <a:srgbClr val="666666"/>
                </a:solidFill>
                <a:latin typeface="Verdana"/>
                <a:ea typeface="Verdana"/>
                <a:cs typeface="Verdana"/>
                <a:sym typeface="Verdana"/>
              </a:rPr>
              <a:t>?</a:t>
            </a:r>
            <a:endParaRPr sz="1600" strike="sngStrike">
              <a:solidFill>
                <a:srgbClr val="666666"/>
              </a:solidFill>
              <a:latin typeface="Verdana"/>
              <a:ea typeface="Verdana"/>
              <a:cs typeface="Verdana"/>
              <a:sym typeface="Verdana"/>
            </a:endParaRPr>
          </a:p>
        </p:txBody>
      </p:sp>
      <p:sp>
        <p:nvSpPr>
          <p:cNvPr id="203" name="Google Shape;203;p23"/>
          <p:cNvSpPr txBox="1"/>
          <p:nvPr/>
        </p:nvSpPr>
        <p:spPr>
          <a:xfrm>
            <a:off x="2571675" y="1969175"/>
            <a:ext cx="5777700" cy="43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666666"/>
                </a:solidFill>
                <a:latin typeface="Verdana"/>
                <a:ea typeface="Verdana"/>
                <a:cs typeface="Verdana"/>
                <a:sym typeface="Verdana"/>
              </a:rPr>
              <a:t>transform artifici intellig</a:t>
            </a:r>
            <a:endParaRPr sz="1600">
              <a:solidFill>
                <a:srgbClr val="666666"/>
              </a:solidFill>
              <a:latin typeface="Verdana"/>
              <a:ea typeface="Verdana"/>
              <a:cs typeface="Verdana"/>
              <a:sym typeface="Verdana"/>
            </a:endParaRPr>
          </a:p>
        </p:txBody>
      </p:sp>
      <p:pic>
        <p:nvPicPr>
          <p:cNvPr id="204" name="Google Shape;204;p23"/>
          <p:cNvPicPr preferRelativeResize="0"/>
          <p:nvPr/>
        </p:nvPicPr>
        <p:blipFill>
          <a:blip r:embed="rId4">
            <a:alphaModFix/>
          </a:blip>
          <a:stretch>
            <a:fillRect/>
          </a:stretch>
        </p:blipFill>
        <p:spPr>
          <a:xfrm>
            <a:off x="157213" y="2298875"/>
            <a:ext cx="866175" cy="866175"/>
          </a:xfrm>
          <a:prstGeom prst="rect">
            <a:avLst/>
          </a:prstGeom>
          <a:noFill/>
          <a:ln>
            <a:noFill/>
          </a:ln>
        </p:spPr>
      </p:pic>
      <p:graphicFrame>
        <p:nvGraphicFramePr>
          <p:cNvPr id="205" name="Google Shape;205;p23"/>
          <p:cNvGraphicFramePr/>
          <p:nvPr/>
        </p:nvGraphicFramePr>
        <p:xfrm>
          <a:off x="842675" y="3301775"/>
          <a:ext cx="3000000" cy="3000000"/>
        </p:xfrm>
        <a:graphic>
          <a:graphicData uri="http://schemas.openxmlformats.org/drawingml/2006/table">
            <a:tbl>
              <a:tblPr>
                <a:noFill/>
                <a:tableStyleId>{77934FFB-A29D-400D-9D9F-491E1F46DE9F}</a:tableStyleId>
              </a:tblPr>
              <a:tblGrid>
                <a:gridCol w="1041150"/>
                <a:gridCol w="1559925"/>
              </a:tblGrid>
              <a:tr h="387425">
                <a:tc>
                  <a:txBody>
                    <a:bodyPr/>
                    <a:lstStyle/>
                    <a:p>
                      <a:pPr indent="0" lvl="0" marL="0" rtl="0" algn="l">
                        <a:spcBef>
                          <a:spcPts val="0"/>
                        </a:spcBef>
                        <a:spcAft>
                          <a:spcPts val="0"/>
                        </a:spcAft>
                        <a:buNone/>
                      </a:pPr>
                      <a:r>
                        <a:rPr lang="en"/>
                        <a:t>what</a:t>
                      </a:r>
                      <a:endParaRPr/>
                    </a:p>
                  </a:txBody>
                  <a:tcPr marT="91425" marB="91425" marR="91425" marL="91425">
                    <a:lnL cap="flat" cmpd="sng" w="9525">
                      <a:solidFill>
                        <a:srgbClr val="45818E"/>
                      </a:solidFill>
                      <a:prstDash val="solid"/>
                      <a:round/>
                      <a:headEnd len="sm" w="sm" type="none"/>
                      <a:tailEnd len="sm" w="sm" type="none"/>
                    </a:lnL>
                    <a:lnR cap="flat" cmpd="sng" w="9525">
                      <a:solidFill>
                        <a:srgbClr val="45818E"/>
                      </a:solidFill>
                      <a:prstDash val="solid"/>
                      <a:round/>
                      <a:headEnd len="sm" w="sm" type="none"/>
                      <a:tailEnd len="sm" w="sm" type="none"/>
                    </a:lnR>
                    <a:lnT cap="flat" cmpd="sng" w="9525">
                      <a:solidFill>
                        <a:srgbClr val="45818E"/>
                      </a:solidFill>
                      <a:prstDash val="solid"/>
                      <a:round/>
                      <a:headEnd len="sm" w="sm" type="none"/>
                      <a:tailEnd len="sm" w="sm" type="none"/>
                    </a:lnT>
                    <a:lnB cap="flat" cmpd="sng" w="9525">
                      <a:solidFill>
                        <a:srgbClr val="45818E"/>
                      </a:solidFill>
                      <a:prstDash val="solid"/>
                      <a:round/>
                      <a:headEnd len="sm" w="sm" type="none"/>
                      <a:tailEnd len="sm" w="sm" type="none"/>
                    </a:lnB>
                  </a:tcPr>
                </a:tc>
                <a:tc>
                  <a:txBody>
                    <a:bodyPr/>
                    <a:lstStyle/>
                    <a:p>
                      <a:pPr indent="0" lvl="0" marL="0" rtl="0" algn="l">
                        <a:spcBef>
                          <a:spcPts val="0"/>
                        </a:spcBef>
                        <a:spcAft>
                          <a:spcPts val="0"/>
                        </a:spcAft>
                        <a:buNone/>
                      </a:pPr>
                      <a:r>
                        <a:rPr lang="en"/>
                        <a:t>[0, 1, 2, 3, 4, 5]</a:t>
                      </a:r>
                      <a:endParaRPr/>
                    </a:p>
                  </a:txBody>
                  <a:tcPr marT="91425" marB="91425" marR="91425" marL="91425">
                    <a:lnL cap="flat" cmpd="sng" w="9525">
                      <a:solidFill>
                        <a:srgbClr val="45818E"/>
                      </a:solidFill>
                      <a:prstDash val="solid"/>
                      <a:round/>
                      <a:headEnd len="sm" w="sm" type="none"/>
                      <a:tailEnd len="sm" w="sm" type="none"/>
                    </a:lnL>
                    <a:lnR cap="flat" cmpd="sng" w="9525">
                      <a:solidFill>
                        <a:srgbClr val="45818E"/>
                      </a:solidFill>
                      <a:prstDash val="solid"/>
                      <a:round/>
                      <a:headEnd len="sm" w="sm" type="none"/>
                      <a:tailEnd len="sm" w="sm" type="none"/>
                    </a:lnR>
                    <a:lnT cap="flat" cmpd="sng" w="9525">
                      <a:solidFill>
                        <a:srgbClr val="45818E"/>
                      </a:solidFill>
                      <a:prstDash val="solid"/>
                      <a:round/>
                      <a:headEnd len="sm" w="sm" type="none"/>
                      <a:tailEnd len="sm" w="sm" type="none"/>
                    </a:lnT>
                    <a:lnB cap="flat" cmpd="sng" w="9525">
                      <a:solidFill>
                        <a:srgbClr val="45818E"/>
                      </a:solidFill>
                      <a:prstDash val="solid"/>
                      <a:round/>
                      <a:headEnd len="sm" w="sm" type="none"/>
                      <a:tailEnd len="sm" w="sm" type="none"/>
                    </a:lnB>
                  </a:tcPr>
                </a:tc>
              </a:tr>
              <a:tr h="299650">
                <a:tc>
                  <a:txBody>
                    <a:bodyPr/>
                    <a:lstStyle/>
                    <a:p>
                      <a:pPr indent="0" lvl="0" marL="0" rtl="0" algn="l">
                        <a:spcBef>
                          <a:spcPts val="0"/>
                        </a:spcBef>
                        <a:spcAft>
                          <a:spcPts val="0"/>
                        </a:spcAft>
                        <a:buNone/>
                      </a:pPr>
                      <a:r>
                        <a:rPr lang="en"/>
                        <a:t>transform</a:t>
                      </a:r>
                      <a:r>
                        <a:rPr lang="en">
                          <a:solidFill>
                            <a:schemeClr val="dk2"/>
                          </a:solidFill>
                        </a:rPr>
                        <a:t>*</a:t>
                      </a:r>
                      <a:endParaRPr>
                        <a:solidFill>
                          <a:schemeClr val="dk2"/>
                        </a:solidFill>
                      </a:endParaRPr>
                    </a:p>
                  </a:txBody>
                  <a:tcPr marT="91425" marB="91425" marR="91425" marL="91425">
                    <a:lnL cap="flat" cmpd="sng" w="9525">
                      <a:solidFill>
                        <a:srgbClr val="45818E"/>
                      </a:solidFill>
                      <a:prstDash val="solid"/>
                      <a:round/>
                      <a:headEnd len="sm" w="sm" type="none"/>
                      <a:tailEnd len="sm" w="sm" type="none"/>
                    </a:lnL>
                    <a:lnR cap="flat" cmpd="sng" w="9525">
                      <a:solidFill>
                        <a:srgbClr val="45818E"/>
                      </a:solidFill>
                      <a:prstDash val="solid"/>
                      <a:round/>
                      <a:headEnd len="sm" w="sm" type="none"/>
                      <a:tailEnd len="sm" w="sm" type="none"/>
                    </a:lnR>
                    <a:lnT cap="flat" cmpd="sng" w="9525">
                      <a:solidFill>
                        <a:srgbClr val="45818E"/>
                      </a:solidFill>
                      <a:prstDash val="solid"/>
                      <a:round/>
                      <a:headEnd len="sm" w="sm" type="none"/>
                      <a:tailEnd len="sm" w="sm" type="none"/>
                    </a:lnT>
                    <a:lnB cap="flat" cmpd="sng" w="9525">
                      <a:solidFill>
                        <a:srgbClr val="45818E"/>
                      </a:solidFill>
                      <a:prstDash val="solid"/>
                      <a:round/>
                      <a:headEnd len="sm" w="sm" type="none"/>
                      <a:tailEnd len="sm" w="sm" type="none"/>
                    </a:lnB>
                  </a:tcPr>
                </a:tc>
                <a:tc>
                  <a:txBody>
                    <a:bodyPr/>
                    <a:lstStyle/>
                    <a:p>
                      <a:pPr indent="0" lvl="0" marL="0" rtl="0" algn="l">
                        <a:spcBef>
                          <a:spcPts val="0"/>
                        </a:spcBef>
                        <a:spcAft>
                          <a:spcPts val="0"/>
                        </a:spcAft>
                        <a:buNone/>
                      </a:pPr>
                      <a:r>
                        <a:rPr lang="en"/>
                        <a:t>[</a:t>
                      </a:r>
                      <a:r>
                        <a:rPr b="1" lang="en"/>
                        <a:t>1</a:t>
                      </a:r>
                      <a:r>
                        <a:rPr lang="en"/>
                        <a:t>, </a:t>
                      </a:r>
                      <a:r>
                        <a:rPr b="1" lang="en">
                          <a:solidFill>
                            <a:srgbClr val="666666"/>
                          </a:solidFill>
                        </a:rPr>
                        <a:t>3</a:t>
                      </a:r>
                      <a:r>
                        <a:rPr lang="en"/>
                        <a:t>, </a:t>
                      </a:r>
                      <a:r>
                        <a:rPr b="1" lang="en">
                          <a:solidFill>
                            <a:srgbClr val="666666"/>
                          </a:solidFill>
                        </a:rPr>
                        <a:t>4</a:t>
                      </a:r>
                      <a:r>
                        <a:rPr lang="en"/>
                        <a:t>, </a:t>
                      </a:r>
                      <a:r>
                        <a:rPr b="1" lang="en"/>
                        <a:t>6</a:t>
                      </a:r>
                      <a:r>
                        <a:rPr lang="en"/>
                        <a:t>]</a:t>
                      </a:r>
                      <a:endParaRPr/>
                    </a:p>
                  </a:txBody>
                  <a:tcPr marT="91425" marB="91425" marR="91425" marL="91425">
                    <a:lnL cap="flat" cmpd="sng" w="9525">
                      <a:solidFill>
                        <a:srgbClr val="45818E"/>
                      </a:solidFill>
                      <a:prstDash val="solid"/>
                      <a:round/>
                      <a:headEnd len="sm" w="sm" type="none"/>
                      <a:tailEnd len="sm" w="sm" type="none"/>
                    </a:lnL>
                    <a:lnR cap="flat" cmpd="sng" w="9525">
                      <a:solidFill>
                        <a:srgbClr val="45818E"/>
                      </a:solidFill>
                      <a:prstDash val="solid"/>
                      <a:round/>
                      <a:headEnd len="sm" w="sm" type="none"/>
                      <a:tailEnd len="sm" w="sm" type="none"/>
                    </a:lnR>
                    <a:lnT cap="flat" cmpd="sng" w="9525">
                      <a:solidFill>
                        <a:srgbClr val="45818E"/>
                      </a:solidFill>
                      <a:prstDash val="solid"/>
                      <a:round/>
                      <a:headEnd len="sm" w="sm" type="none"/>
                      <a:tailEnd len="sm" w="sm" type="none"/>
                    </a:lnT>
                    <a:lnB cap="flat" cmpd="sng" w="9525">
                      <a:solidFill>
                        <a:srgbClr val="45818E"/>
                      </a:solidFill>
                      <a:prstDash val="solid"/>
                      <a:round/>
                      <a:headEnd len="sm" w="sm" type="none"/>
                      <a:tailEnd len="sm" w="sm" type="none"/>
                    </a:lnB>
                  </a:tcPr>
                </a:tc>
              </a:tr>
              <a:tr h="377100">
                <a:tc>
                  <a:txBody>
                    <a:bodyPr/>
                    <a:lstStyle/>
                    <a:p>
                      <a:pPr indent="0" lvl="0" marL="0" rtl="0" algn="l">
                        <a:spcBef>
                          <a:spcPts val="0"/>
                        </a:spcBef>
                        <a:spcAft>
                          <a:spcPts val="0"/>
                        </a:spcAft>
                        <a:buNone/>
                      </a:pPr>
                      <a:r>
                        <a:rPr lang="en"/>
                        <a:t>artifici</a:t>
                      </a:r>
                      <a:r>
                        <a:rPr lang="en">
                          <a:solidFill>
                            <a:schemeClr val="dk2"/>
                          </a:solidFill>
                        </a:rPr>
                        <a:t>*</a:t>
                      </a:r>
                      <a:endParaRPr>
                        <a:solidFill>
                          <a:schemeClr val="dk2"/>
                        </a:solidFill>
                      </a:endParaRPr>
                    </a:p>
                  </a:txBody>
                  <a:tcPr marT="91425" marB="91425" marR="91425" marL="91425">
                    <a:lnL cap="flat" cmpd="sng" w="9525">
                      <a:solidFill>
                        <a:srgbClr val="45818E"/>
                      </a:solidFill>
                      <a:prstDash val="solid"/>
                      <a:round/>
                      <a:headEnd len="sm" w="sm" type="none"/>
                      <a:tailEnd len="sm" w="sm" type="none"/>
                    </a:lnL>
                    <a:lnR cap="flat" cmpd="sng" w="9525">
                      <a:solidFill>
                        <a:srgbClr val="45818E"/>
                      </a:solidFill>
                      <a:prstDash val="solid"/>
                      <a:round/>
                      <a:headEnd len="sm" w="sm" type="none"/>
                      <a:tailEnd len="sm" w="sm" type="none"/>
                    </a:lnR>
                    <a:lnT cap="flat" cmpd="sng" w="9525">
                      <a:solidFill>
                        <a:srgbClr val="45818E"/>
                      </a:solidFill>
                      <a:prstDash val="solid"/>
                      <a:round/>
                      <a:headEnd len="sm" w="sm" type="none"/>
                      <a:tailEnd len="sm" w="sm" type="none"/>
                    </a:lnT>
                    <a:lnB cap="flat" cmpd="sng" w="9525">
                      <a:solidFill>
                        <a:srgbClr val="45818E"/>
                      </a:solidFill>
                      <a:prstDash val="solid"/>
                      <a:round/>
                      <a:headEnd len="sm" w="sm" type="none"/>
                      <a:tailEnd len="sm" w="sm" type="none"/>
                    </a:lnB>
                  </a:tcPr>
                </a:tc>
                <a:tc>
                  <a:txBody>
                    <a:bodyPr/>
                    <a:lstStyle/>
                    <a:p>
                      <a:pPr indent="0" lvl="0" marL="0" rtl="0" algn="l">
                        <a:spcBef>
                          <a:spcPts val="0"/>
                        </a:spcBef>
                        <a:spcAft>
                          <a:spcPts val="0"/>
                        </a:spcAft>
                        <a:buNone/>
                      </a:pPr>
                      <a:r>
                        <a:rPr lang="en"/>
                        <a:t>[</a:t>
                      </a:r>
                      <a:r>
                        <a:rPr b="1" lang="en"/>
                        <a:t>1</a:t>
                      </a:r>
                      <a:r>
                        <a:rPr lang="en"/>
                        <a:t>, </a:t>
                      </a:r>
                      <a:r>
                        <a:rPr b="1" lang="en"/>
                        <a:t>6</a:t>
                      </a:r>
                      <a:r>
                        <a:rPr lang="en"/>
                        <a:t>]</a:t>
                      </a:r>
                      <a:endParaRPr/>
                    </a:p>
                  </a:txBody>
                  <a:tcPr marT="91425" marB="91425" marR="91425" marL="91425">
                    <a:lnL cap="flat" cmpd="sng" w="9525">
                      <a:solidFill>
                        <a:srgbClr val="45818E"/>
                      </a:solidFill>
                      <a:prstDash val="solid"/>
                      <a:round/>
                      <a:headEnd len="sm" w="sm" type="none"/>
                      <a:tailEnd len="sm" w="sm" type="none"/>
                    </a:lnL>
                    <a:lnR cap="flat" cmpd="sng" w="9525">
                      <a:solidFill>
                        <a:srgbClr val="45818E"/>
                      </a:solidFill>
                      <a:prstDash val="solid"/>
                      <a:round/>
                      <a:headEnd len="sm" w="sm" type="none"/>
                      <a:tailEnd len="sm" w="sm" type="none"/>
                    </a:lnR>
                    <a:lnT cap="flat" cmpd="sng" w="9525">
                      <a:solidFill>
                        <a:srgbClr val="45818E"/>
                      </a:solidFill>
                      <a:prstDash val="solid"/>
                      <a:round/>
                      <a:headEnd len="sm" w="sm" type="none"/>
                      <a:tailEnd len="sm" w="sm" type="none"/>
                    </a:lnT>
                    <a:lnB cap="flat" cmpd="sng" w="9525">
                      <a:solidFill>
                        <a:srgbClr val="45818E"/>
                      </a:solidFill>
                      <a:prstDash val="solid"/>
                      <a:round/>
                      <a:headEnd len="sm" w="sm" type="none"/>
                      <a:tailEnd len="sm" w="sm" type="none"/>
                    </a:lnB>
                  </a:tcPr>
                </a:tc>
              </a:tr>
              <a:tr h="377100">
                <a:tc gridSpan="2">
                  <a:txBody>
                    <a:bodyPr/>
                    <a:lstStyle/>
                    <a:p>
                      <a:pPr indent="0" lvl="0" marL="0" rtl="0" algn="ctr">
                        <a:spcBef>
                          <a:spcPts val="0"/>
                        </a:spcBef>
                        <a:spcAft>
                          <a:spcPts val="0"/>
                        </a:spcAft>
                        <a:buNone/>
                      </a:pPr>
                      <a:r>
                        <a:rPr lang="en"/>
                        <a:t>(...)</a:t>
                      </a:r>
                      <a:endParaRPr/>
                    </a:p>
                  </a:txBody>
                  <a:tcPr marT="91425" marB="91425" marR="91425" marL="91425" anchor="ctr">
                    <a:lnL cap="flat" cmpd="sng" w="9525">
                      <a:solidFill>
                        <a:srgbClr val="45818E"/>
                      </a:solidFill>
                      <a:prstDash val="solid"/>
                      <a:round/>
                      <a:headEnd len="sm" w="sm" type="none"/>
                      <a:tailEnd len="sm" w="sm" type="none"/>
                    </a:lnL>
                    <a:lnR cap="flat" cmpd="sng" w="9525">
                      <a:solidFill>
                        <a:srgbClr val="45818E"/>
                      </a:solidFill>
                      <a:prstDash val="solid"/>
                      <a:round/>
                      <a:headEnd len="sm" w="sm" type="none"/>
                      <a:tailEnd len="sm" w="sm" type="none"/>
                    </a:lnR>
                    <a:lnT cap="flat" cmpd="sng" w="9525">
                      <a:solidFill>
                        <a:srgbClr val="45818E"/>
                      </a:solidFill>
                      <a:prstDash val="solid"/>
                      <a:round/>
                      <a:headEnd len="sm" w="sm" type="none"/>
                      <a:tailEnd len="sm" w="sm" type="none"/>
                    </a:lnT>
                    <a:lnB cap="flat" cmpd="sng" w="9525">
                      <a:solidFill>
                        <a:srgbClr val="45818E"/>
                      </a:solidFill>
                      <a:prstDash val="solid"/>
                      <a:round/>
                      <a:headEnd len="sm" w="sm" type="none"/>
                      <a:tailEnd len="sm" w="sm" type="none"/>
                    </a:lnB>
                  </a:tcPr>
                </a:tc>
                <a:tc hMerge="1"/>
              </a:tr>
            </a:tbl>
          </a:graphicData>
        </a:graphic>
      </p:graphicFrame>
      <p:cxnSp>
        <p:nvCxnSpPr>
          <p:cNvPr id="206" name="Google Shape;206;p23"/>
          <p:cNvCxnSpPr/>
          <p:nvPr/>
        </p:nvCxnSpPr>
        <p:spPr>
          <a:xfrm>
            <a:off x="1808125" y="2931625"/>
            <a:ext cx="0" cy="289800"/>
          </a:xfrm>
          <a:prstGeom prst="straightConnector1">
            <a:avLst/>
          </a:prstGeom>
          <a:noFill/>
          <a:ln cap="flat" cmpd="sng" w="9525">
            <a:solidFill>
              <a:srgbClr val="45818E"/>
            </a:solidFill>
            <a:prstDash val="solid"/>
            <a:round/>
            <a:headEnd len="med" w="med" type="none"/>
            <a:tailEnd len="med" w="med" type="triangle"/>
          </a:ln>
        </p:spPr>
      </p:cxnSp>
      <p:sp>
        <p:nvSpPr>
          <p:cNvPr id="207" name="Google Shape;207;p23"/>
          <p:cNvSpPr txBox="1"/>
          <p:nvPr/>
        </p:nvSpPr>
        <p:spPr>
          <a:xfrm>
            <a:off x="4107750" y="3240375"/>
            <a:ext cx="4467600" cy="14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666666"/>
                </a:solidFill>
                <a:latin typeface="Verdana"/>
                <a:ea typeface="Verdana"/>
                <a:cs typeface="Verdana"/>
                <a:sym typeface="Verdana"/>
              </a:rPr>
              <a:t>BM25</a:t>
            </a:r>
            <a:endParaRPr b="1">
              <a:solidFill>
                <a:srgbClr val="666666"/>
              </a:solidFill>
              <a:latin typeface="Verdana"/>
              <a:ea typeface="Verdana"/>
              <a:cs typeface="Verdana"/>
              <a:sym typeface="Verdana"/>
            </a:endParaRPr>
          </a:p>
          <a:p>
            <a:pPr indent="0" lvl="0" marL="0" rtl="0" algn="ctr">
              <a:spcBef>
                <a:spcPts val="0"/>
              </a:spcBef>
              <a:spcAft>
                <a:spcPts val="0"/>
              </a:spcAft>
              <a:buNone/>
            </a:pPr>
            <a:r>
              <a:t/>
            </a:r>
            <a:endParaRPr b="1">
              <a:solidFill>
                <a:srgbClr val="666666"/>
              </a:solidFill>
              <a:latin typeface="Verdana"/>
              <a:ea typeface="Verdana"/>
              <a:cs typeface="Verdana"/>
              <a:sym typeface="Verdana"/>
            </a:endParaRPr>
          </a:p>
          <a:p>
            <a:pPr indent="-304800" lvl="0" marL="457200" rtl="0" algn="l">
              <a:spcBef>
                <a:spcPts val="0"/>
              </a:spcBef>
              <a:spcAft>
                <a:spcPts val="0"/>
              </a:spcAft>
              <a:buClr>
                <a:srgbClr val="666666"/>
              </a:buClr>
              <a:buSzPts val="1200"/>
              <a:buFont typeface="Verdana"/>
              <a:buChar char="●"/>
            </a:pPr>
            <a:r>
              <a:rPr lang="en" sz="1200">
                <a:solidFill>
                  <a:srgbClr val="666666"/>
                </a:solidFill>
                <a:latin typeface="Verdana"/>
                <a:ea typeface="Verdana"/>
                <a:cs typeface="Verdana"/>
                <a:sym typeface="Verdana"/>
              </a:rPr>
              <a:t>Rank documents based on keyword frequency.</a:t>
            </a:r>
            <a:endParaRPr sz="1200">
              <a:solidFill>
                <a:srgbClr val="666666"/>
              </a:solidFill>
              <a:latin typeface="Verdana"/>
              <a:ea typeface="Verdana"/>
              <a:cs typeface="Verdana"/>
              <a:sym typeface="Verdana"/>
            </a:endParaRPr>
          </a:p>
          <a:p>
            <a:pPr indent="-304800" lvl="0" marL="457200" rtl="0" algn="l">
              <a:spcBef>
                <a:spcPts val="0"/>
              </a:spcBef>
              <a:spcAft>
                <a:spcPts val="0"/>
              </a:spcAft>
              <a:buClr>
                <a:srgbClr val="666666"/>
              </a:buClr>
              <a:buSzPts val="1200"/>
              <a:buFont typeface="Verdana"/>
              <a:buChar char="●"/>
            </a:pPr>
            <a:r>
              <a:rPr lang="en" sz="1200">
                <a:solidFill>
                  <a:srgbClr val="666666"/>
                </a:solidFill>
                <a:latin typeface="Verdana"/>
                <a:ea typeface="Verdana"/>
                <a:cs typeface="Verdana"/>
                <a:sym typeface="Verdana"/>
              </a:rPr>
              <a:t>Prioritizes multi-keyword matches.</a:t>
            </a:r>
            <a:endParaRPr sz="1200">
              <a:solidFill>
                <a:srgbClr val="666666"/>
              </a:solidFill>
              <a:latin typeface="Verdana"/>
              <a:ea typeface="Verdana"/>
              <a:cs typeface="Verdana"/>
              <a:sym typeface="Verdana"/>
            </a:endParaRPr>
          </a:p>
          <a:p>
            <a:pPr indent="-304800" lvl="0" marL="457200" rtl="0" algn="l">
              <a:spcBef>
                <a:spcPts val="0"/>
              </a:spcBef>
              <a:spcAft>
                <a:spcPts val="0"/>
              </a:spcAft>
              <a:buClr>
                <a:srgbClr val="666666"/>
              </a:buClr>
              <a:buSzPts val="1200"/>
              <a:buFont typeface="Verdana"/>
              <a:buChar char="●"/>
            </a:pPr>
            <a:r>
              <a:rPr lang="en" sz="1200">
                <a:solidFill>
                  <a:srgbClr val="666666"/>
                </a:solidFill>
                <a:latin typeface="Verdana"/>
                <a:ea typeface="Verdana"/>
                <a:cs typeface="Verdana"/>
                <a:sym typeface="Verdana"/>
              </a:rPr>
              <a:t>Accounts for document length.</a:t>
            </a:r>
            <a:endParaRPr sz="1200">
              <a:solidFill>
                <a:srgbClr val="666666"/>
              </a:solidFill>
              <a:latin typeface="Verdana"/>
              <a:ea typeface="Verdana"/>
              <a:cs typeface="Verdana"/>
              <a:sym typeface="Verdana"/>
            </a:endParaRPr>
          </a:p>
          <a:p>
            <a:pPr indent="-304800" lvl="0" marL="457200" rtl="0" algn="l">
              <a:spcBef>
                <a:spcPts val="0"/>
              </a:spcBef>
              <a:spcAft>
                <a:spcPts val="0"/>
              </a:spcAft>
              <a:buClr>
                <a:srgbClr val="666666"/>
              </a:buClr>
              <a:buSzPts val="1200"/>
              <a:buFont typeface="Verdana"/>
              <a:buChar char="●"/>
            </a:pPr>
            <a:r>
              <a:rPr lang="en" sz="1200">
                <a:solidFill>
                  <a:srgbClr val="666666"/>
                </a:solidFill>
                <a:latin typeface="Verdana"/>
                <a:ea typeface="Verdana"/>
                <a:cs typeface="Verdana"/>
                <a:sym typeface="Verdana"/>
              </a:rPr>
              <a:t>Weights less most common and general terms words.</a:t>
            </a:r>
            <a:endParaRPr sz="1200">
              <a:solidFill>
                <a:srgbClr val="666666"/>
              </a:solidFill>
              <a:latin typeface="Verdana"/>
              <a:ea typeface="Verdana"/>
              <a:cs typeface="Verdana"/>
              <a:sym typeface="Verdana"/>
            </a:endParaRPr>
          </a:p>
        </p:txBody>
      </p:sp>
      <p:cxnSp>
        <p:nvCxnSpPr>
          <p:cNvPr id="208" name="Google Shape;208;p23"/>
          <p:cNvCxnSpPr>
            <a:stCxn id="199" idx="2"/>
          </p:cNvCxnSpPr>
          <p:nvPr/>
        </p:nvCxnSpPr>
        <p:spPr>
          <a:xfrm>
            <a:off x="3755350" y="2900825"/>
            <a:ext cx="1493400" cy="381900"/>
          </a:xfrm>
          <a:prstGeom prst="straightConnector1">
            <a:avLst/>
          </a:prstGeom>
          <a:noFill/>
          <a:ln cap="flat" cmpd="sng" w="9525">
            <a:solidFill>
              <a:srgbClr val="45818E"/>
            </a:solidFill>
            <a:prstDash val="solid"/>
            <a:round/>
            <a:headEnd len="med" w="med" type="none"/>
            <a:tailEnd len="med" w="med" type="triangle"/>
          </a:ln>
        </p:spPr>
      </p:cxnSp>
      <p:cxnSp>
        <p:nvCxnSpPr>
          <p:cNvPr id="209" name="Google Shape;209;p23"/>
          <p:cNvCxnSpPr/>
          <p:nvPr/>
        </p:nvCxnSpPr>
        <p:spPr>
          <a:xfrm>
            <a:off x="2498275" y="1621000"/>
            <a:ext cx="0" cy="754800"/>
          </a:xfrm>
          <a:prstGeom prst="straightConnector1">
            <a:avLst/>
          </a:prstGeom>
          <a:noFill/>
          <a:ln cap="flat" cmpd="sng" w="9525">
            <a:solidFill>
              <a:schemeClr val="dk2"/>
            </a:solidFill>
            <a:prstDash val="solid"/>
            <a:round/>
            <a:headEnd len="med" w="med" type="none"/>
            <a:tailEnd len="med" w="med" type="none"/>
          </a:ln>
        </p:spPr>
      </p:cxnSp>
      <p:sp>
        <p:nvSpPr>
          <p:cNvPr id="210" name="Google Shape;210;p23"/>
          <p:cNvSpPr txBox="1"/>
          <p:nvPr/>
        </p:nvSpPr>
        <p:spPr>
          <a:xfrm>
            <a:off x="1344113" y="1568150"/>
            <a:ext cx="1154400" cy="7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u="sng">
                <a:solidFill>
                  <a:srgbClr val="666666"/>
                </a:solidFill>
                <a:latin typeface="Verdana"/>
                <a:ea typeface="Verdana"/>
                <a:cs typeface="Verdana"/>
                <a:sym typeface="Verdana"/>
              </a:rPr>
              <a:t>Preprocess text</a:t>
            </a:r>
            <a:endParaRPr b="1" sz="1200" u="sng">
              <a:solidFill>
                <a:srgbClr val="666666"/>
              </a:solidFill>
              <a:latin typeface="Verdana"/>
              <a:ea typeface="Verdana"/>
              <a:cs typeface="Verdana"/>
              <a:sym typeface="Verdana"/>
            </a:endParaRPr>
          </a:p>
        </p:txBody>
      </p:sp>
      <p:pic>
        <p:nvPicPr>
          <p:cNvPr id="211" name="Google Shape;211;p23"/>
          <p:cNvPicPr preferRelativeResize="0"/>
          <p:nvPr/>
        </p:nvPicPr>
        <p:blipFill>
          <a:blip r:embed="rId5">
            <a:alphaModFix/>
          </a:blip>
          <a:stretch>
            <a:fillRect/>
          </a:stretch>
        </p:blipFill>
        <p:spPr>
          <a:xfrm>
            <a:off x="1023400" y="1665725"/>
            <a:ext cx="324900" cy="324900"/>
          </a:xfrm>
          <a:prstGeom prst="rect">
            <a:avLst/>
          </a:prstGeom>
          <a:noFill/>
          <a:ln>
            <a:noFill/>
          </a:ln>
        </p:spPr>
      </p:pic>
      <p:sp>
        <p:nvSpPr>
          <p:cNvPr id="212" name="Google Shape;212;p23"/>
          <p:cNvSpPr txBox="1"/>
          <p:nvPr/>
        </p:nvSpPr>
        <p:spPr>
          <a:xfrm>
            <a:off x="969925" y="4853700"/>
            <a:ext cx="16764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Verdana"/>
                <a:ea typeface="Verdana"/>
                <a:cs typeface="Verdana"/>
                <a:sym typeface="Verdana"/>
              </a:rPr>
              <a:t>* if you use stemming</a:t>
            </a:r>
            <a:endParaRPr sz="1000">
              <a:solidFill>
                <a:schemeClr val="dk2"/>
              </a:solidFill>
              <a:latin typeface="Verdana"/>
              <a:ea typeface="Verdana"/>
              <a:cs typeface="Verdana"/>
              <a:sym typeface="Verdana"/>
            </a:endParaRPr>
          </a:p>
        </p:txBody>
      </p:sp>
      <p:pic>
        <p:nvPicPr>
          <p:cNvPr id="213" name="Google Shape;213;p23"/>
          <p:cNvPicPr preferRelativeResize="0"/>
          <p:nvPr/>
        </p:nvPicPr>
        <p:blipFill>
          <a:blip r:embed="rId6">
            <a:alphaModFix/>
          </a:blip>
          <a:stretch>
            <a:fillRect/>
          </a:stretch>
        </p:blipFill>
        <p:spPr>
          <a:xfrm>
            <a:off x="7083750" y="131975"/>
            <a:ext cx="921641" cy="1402800"/>
          </a:xfrm>
          <a:prstGeom prst="rect">
            <a:avLst/>
          </a:prstGeom>
          <a:noFill/>
          <a:ln>
            <a:noFill/>
          </a:ln>
        </p:spPr>
      </p:pic>
      <p:pic>
        <p:nvPicPr>
          <p:cNvPr id="214" name="Google Shape;214;p23"/>
          <p:cNvPicPr preferRelativeResize="0"/>
          <p:nvPr/>
        </p:nvPicPr>
        <p:blipFill>
          <a:blip r:embed="rId7">
            <a:alphaModFix/>
          </a:blip>
          <a:stretch>
            <a:fillRect/>
          </a:stretch>
        </p:blipFill>
        <p:spPr>
          <a:xfrm>
            <a:off x="7828425" y="292950"/>
            <a:ext cx="1154400" cy="1154400"/>
          </a:xfrm>
          <a:prstGeom prst="rect">
            <a:avLst/>
          </a:prstGeom>
          <a:noFill/>
          <a:ln>
            <a:noFill/>
          </a:ln>
        </p:spPr>
      </p:pic>
      <p:pic>
        <p:nvPicPr>
          <p:cNvPr id="215" name="Google Shape;215;p23">
            <a:hlinkClick r:id="rId8"/>
          </p:cNvPr>
          <p:cNvPicPr preferRelativeResize="0"/>
          <p:nvPr/>
        </p:nvPicPr>
        <p:blipFill>
          <a:blip r:embed="rId9">
            <a:alphaModFix/>
          </a:blip>
          <a:stretch>
            <a:fillRect/>
          </a:stretch>
        </p:blipFill>
        <p:spPr>
          <a:xfrm>
            <a:off x="3118850" y="340325"/>
            <a:ext cx="324900" cy="324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par>
                                <p:cTn fill="hold" nodeType="with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par>
                                <p:cTn fill="hold" nodeType="with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par>
                                <p:cTn fill="hold" nodeType="with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par>
                                <p:cTn fill="hold" nodeType="with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par>
                                <p:cTn fill="hold" nodeType="with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9BEC6"/>
        </a:solidFill>
      </p:bgPr>
    </p:bg>
    <p:spTree>
      <p:nvGrpSpPr>
        <p:cNvPr id="219" name="Shape 219"/>
        <p:cNvGrpSpPr/>
        <p:nvPr/>
      </p:nvGrpSpPr>
      <p:grpSpPr>
        <a:xfrm>
          <a:off x="0" y="0"/>
          <a:ext cx="0" cy="0"/>
          <a:chOff x="0" y="0"/>
          <a:chExt cx="0" cy="0"/>
        </a:xfrm>
      </p:grpSpPr>
      <p:sp>
        <p:nvSpPr>
          <p:cNvPr id="220" name="Google Shape;220;p24"/>
          <p:cNvSpPr txBox="1"/>
          <p:nvPr>
            <p:ph type="title"/>
          </p:nvPr>
        </p:nvSpPr>
        <p:spPr>
          <a:xfrm>
            <a:off x="3390875" y="1316075"/>
            <a:ext cx="4416000" cy="2225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Clr>
                <a:schemeClr val="lt1"/>
              </a:buClr>
              <a:buSzPts val="2000"/>
              <a:buFont typeface="Merriweather"/>
              <a:buChar char="➔"/>
            </a:pPr>
            <a:r>
              <a:rPr lang="en" sz="2000">
                <a:solidFill>
                  <a:schemeClr val="lt1"/>
                </a:solidFill>
                <a:latin typeface="Merriweather"/>
                <a:ea typeface="Merriweather"/>
                <a:cs typeface="Merriweather"/>
                <a:sym typeface="Merriweather"/>
              </a:rPr>
              <a:t>Intent understanding</a:t>
            </a:r>
            <a:endParaRPr sz="2000">
              <a:solidFill>
                <a:schemeClr val="lt1"/>
              </a:solidFill>
              <a:latin typeface="Merriweather"/>
              <a:ea typeface="Merriweather"/>
              <a:cs typeface="Merriweather"/>
              <a:sym typeface="Merriweather"/>
            </a:endParaRPr>
          </a:p>
          <a:p>
            <a:pPr indent="-355600" lvl="0" marL="457200" rtl="0" algn="l">
              <a:spcBef>
                <a:spcPts val="0"/>
              </a:spcBef>
              <a:spcAft>
                <a:spcPts val="0"/>
              </a:spcAft>
              <a:buClr>
                <a:schemeClr val="lt1"/>
              </a:buClr>
              <a:buSzPts val="2000"/>
              <a:buFont typeface="Merriweather"/>
              <a:buChar char="➔"/>
            </a:pPr>
            <a:r>
              <a:rPr lang="en" sz="2000">
                <a:solidFill>
                  <a:schemeClr val="lt1"/>
                </a:solidFill>
                <a:latin typeface="Merriweather"/>
                <a:ea typeface="Merriweather"/>
                <a:cs typeface="Merriweather"/>
                <a:sym typeface="Merriweather"/>
              </a:rPr>
              <a:t>Context-aware search</a:t>
            </a:r>
            <a:endParaRPr sz="2000">
              <a:solidFill>
                <a:schemeClr val="lt1"/>
              </a:solidFill>
              <a:latin typeface="Merriweather"/>
              <a:ea typeface="Merriweather"/>
              <a:cs typeface="Merriweather"/>
              <a:sym typeface="Merriweather"/>
            </a:endParaRPr>
          </a:p>
          <a:p>
            <a:pPr indent="-355600" lvl="0" marL="457200" rtl="0" algn="l">
              <a:spcBef>
                <a:spcPts val="0"/>
              </a:spcBef>
              <a:spcAft>
                <a:spcPts val="0"/>
              </a:spcAft>
              <a:buClr>
                <a:schemeClr val="lt1"/>
              </a:buClr>
              <a:buSzPts val="2000"/>
              <a:buFont typeface="Merriweather"/>
              <a:buChar char="➔"/>
            </a:pPr>
            <a:r>
              <a:rPr lang="en" sz="2000">
                <a:solidFill>
                  <a:schemeClr val="lt1"/>
                </a:solidFill>
                <a:latin typeface="Merriweather"/>
                <a:ea typeface="Merriweather"/>
                <a:cs typeface="Merriweather"/>
                <a:sym typeface="Merriweather"/>
              </a:rPr>
              <a:t>Semantic meaning</a:t>
            </a:r>
            <a:endParaRPr sz="2000">
              <a:solidFill>
                <a:schemeClr val="lt1"/>
              </a:solidFill>
              <a:latin typeface="Merriweather"/>
              <a:ea typeface="Merriweather"/>
              <a:cs typeface="Merriweather"/>
              <a:sym typeface="Merriweather"/>
            </a:endParaRPr>
          </a:p>
          <a:p>
            <a:pPr indent="-355600" lvl="0" marL="457200" rtl="0" algn="l">
              <a:spcBef>
                <a:spcPts val="0"/>
              </a:spcBef>
              <a:spcAft>
                <a:spcPts val="0"/>
              </a:spcAft>
              <a:buClr>
                <a:schemeClr val="lt1"/>
              </a:buClr>
              <a:buSzPts val="2000"/>
              <a:buFont typeface="Merriweather"/>
              <a:buChar char="➔"/>
            </a:pPr>
            <a:r>
              <a:rPr lang="en" sz="2000">
                <a:solidFill>
                  <a:schemeClr val="lt1"/>
                </a:solidFill>
                <a:latin typeface="Merriweather"/>
                <a:ea typeface="Merriweather"/>
                <a:cs typeface="Merriweather"/>
                <a:sym typeface="Merriweather"/>
              </a:rPr>
              <a:t>…</a:t>
            </a:r>
            <a:endParaRPr sz="2000">
              <a:solidFill>
                <a:schemeClr val="lt1"/>
              </a:solidFill>
              <a:latin typeface="Merriweather"/>
              <a:ea typeface="Merriweather"/>
              <a:cs typeface="Merriweather"/>
              <a:sym typeface="Merriweather"/>
            </a:endParaRPr>
          </a:p>
          <a:p>
            <a:pPr indent="0" lvl="0" marL="0" rtl="0" algn="l">
              <a:spcBef>
                <a:spcPts val="0"/>
              </a:spcBef>
              <a:spcAft>
                <a:spcPts val="0"/>
              </a:spcAft>
              <a:buNone/>
            </a:pPr>
            <a:r>
              <a:t/>
            </a:r>
            <a:endParaRPr sz="2000">
              <a:solidFill>
                <a:schemeClr val="lt1"/>
              </a:solidFill>
              <a:latin typeface="Merriweather"/>
              <a:ea typeface="Merriweather"/>
              <a:cs typeface="Merriweather"/>
              <a:sym typeface="Merriweather"/>
            </a:endParaRPr>
          </a:p>
          <a:p>
            <a:pPr indent="0" lvl="0" marL="457200" rtl="0" algn="l">
              <a:spcBef>
                <a:spcPts val="0"/>
              </a:spcBef>
              <a:spcAft>
                <a:spcPts val="0"/>
              </a:spcAft>
              <a:buNone/>
            </a:pPr>
            <a:r>
              <a:rPr i="1" lang="en" sz="2000">
                <a:solidFill>
                  <a:schemeClr val="lt1"/>
                </a:solidFill>
                <a:latin typeface="Merriweather"/>
                <a:ea typeface="Merriweather"/>
                <a:cs typeface="Merriweather"/>
                <a:sym typeface="Merriweather"/>
              </a:rPr>
              <a:t>“Search on things, not strings”</a:t>
            </a:r>
            <a:endParaRPr>
              <a:solidFill>
                <a:srgbClr val="45818E"/>
              </a:solidFill>
              <a:latin typeface="Verdana"/>
              <a:ea typeface="Verdana"/>
              <a:cs typeface="Verdana"/>
              <a:sym typeface="Verdana"/>
            </a:endParaRPr>
          </a:p>
        </p:txBody>
      </p:sp>
      <p:pic>
        <p:nvPicPr>
          <p:cNvPr id="221" name="Google Shape;221;p24"/>
          <p:cNvPicPr preferRelativeResize="0"/>
          <p:nvPr/>
        </p:nvPicPr>
        <p:blipFill>
          <a:blip r:embed="rId3">
            <a:alphaModFix/>
          </a:blip>
          <a:stretch>
            <a:fillRect/>
          </a:stretch>
        </p:blipFill>
        <p:spPr>
          <a:xfrm>
            <a:off x="621750" y="2230575"/>
            <a:ext cx="2384725" cy="2384725"/>
          </a:xfrm>
          <a:prstGeom prst="rect">
            <a:avLst/>
          </a:prstGeom>
          <a:noFill/>
          <a:ln>
            <a:noFill/>
          </a:ln>
        </p:spPr>
      </p:pic>
      <p:pic>
        <p:nvPicPr>
          <p:cNvPr id="222" name="Google Shape;222;p24"/>
          <p:cNvPicPr preferRelativeResize="0"/>
          <p:nvPr/>
        </p:nvPicPr>
        <p:blipFill>
          <a:blip r:embed="rId4">
            <a:alphaModFix/>
          </a:blip>
          <a:stretch>
            <a:fillRect/>
          </a:stretch>
        </p:blipFill>
        <p:spPr>
          <a:xfrm>
            <a:off x="957700" y="1118775"/>
            <a:ext cx="2225400" cy="2225400"/>
          </a:xfrm>
          <a:prstGeom prst="rect">
            <a:avLst/>
          </a:prstGeom>
          <a:noFill/>
          <a:ln>
            <a:noFill/>
          </a:ln>
        </p:spPr>
      </p:pic>
      <p:sp>
        <p:nvSpPr>
          <p:cNvPr id="223" name="Google Shape;223;p24"/>
          <p:cNvSpPr txBox="1"/>
          <p:nvPr>
            <p:ph type="title"/>
          </p:nvPr>
        </p:nvSpPr>
        <p:spPr>
          <a:xfrm>
            <a:off x="426625" y="538975"/>
            <a:ext cx="4088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2E4D6E"/>
                </a:solidFill>
                <a:latin typeface="Merriweather"/>
                <a:ea typeface="Merriweather"/>
                <a:cs typeface="Merriweather"/>
                <a:sym typeface="Merriweather"/>
              </a:rPr>
              <a:t>How to improve this?</a:t>
            </a:r>
            <a:endParaRPr b="1">
              <a:solidFill>
                <a:srgbClr val="2E4D6E"/>
              </a:solidFill>
              <a:latin typeface="Merriweather"/>
              <a:ea typeface="Merriweather"/>
              <a:cs typeface="Merriweather"/>
              <a:sym typeface="Merriweather"/>
            </a:endParaRPr>
          </a:p>
        </p:txBody>
      </p:sp>
      <p:sp>
        <p:nvSpPr>
          <p:cNvPr id="224" name="Google Shape;224;p24"/>
          <p:cNvSpPr txBox="1"/>
          <p:nvPr/>
        </p:nvSpPr>
        <p:spPr>
          <a:xfrm>
            <a:off x="3351075" y="3636825"/>
            <a:ext cx="5134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300">
                <a:solidFill>
                  <a:schemeClr val="lt1"/>
                </a:solidFill>
                <a:latin typeface="Merriweather"/>
                <a:ea typeface="Merriweather"/>
                <a:cs typeface="Merriweather"/>
                <a:sym typeface="Merriweather"/>
              </a:rPr>
              <a:t>“A critical first step towards building the next generation of search is to </a:t>
            </a:r>
            <a:r>
              <a:rPr i="1" lang="en" sz="1300" u="sng">
                <a:solidFill>
                  <a:schemeClr val="lt1"/>
                </a:solidFill>
                <a:latin typeface="Merriweather"/>
                <a:ea typeface="Merriweather"/>
                <a:cs typeface="Merriweather"/>
                <a:sym typeface="Merriweather"/>
              </a:rPr>
              <a:t>understand the world a bit more like people do</a:t>
            </a:r>
            <a:r>
              <a:rPr i="1" lang="en" sz="1300">
                <a:solidFill>
                  <a:schemeClr val="lt1"/>
                </a:solidFill>
                <a:latin typeface="Merriweather"/>
                <a:ea typeface="Merriweather"/>
                <a:cs typeface="Merriweather"/>
                <a:sym typeface="Merriweather"/>
              </a:rPr>
              <a:t>.”</a:t>
            </a:r>
            <a:r>
              <a:rPr lang="en" sz="1300">
                <a:solidFill>
                  <a:schemeClr val="lt1"/>
                </a:solidFill>
                <a:latin typeface="Merriweather"/>
                <a:ea typeface="Merriweather"/>
                <a:cs typeface="Merriweather"/>
                <a:sym typeface="Merriweather"/>
              </a:rPr>
              <a:t> </a:t>
            </a:r>
            <a:endParaRPr sz="1300">
              <a:solidFill>
                <a:schemeClr val="lt1"/>
              </a:solidFill>
              <a:latin typeface="Merriweather"/>
              <a:ea typeface="Merriweather"/>
              <a:cs typeface="Merriweather"/>
              <a:sym typeface="Merriweather"/>
            </a:endParaRPr>
          </a:p>
        </p:txBody>
      </p:sp>
      <p:sp>
        <p:nvSpPr>
          <p:cNvPr id="225" name="Google Shape;225;p24"/>
          <p:cNvSpPr txBox="1"/>
          <p:nvPr/>
        </p:nvSpPr>
        <p:spPr>
          <a:xfrm>
            <a:off x="6009400" y="4161225"/>
            <a:ext cx="2225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Merriweather"/>
                <a:ea typeface="Merriweather"/>
                <a:cs typeface="Merriweather"/>
                <a:sym typeface="Merriweather"/>
              </a:rPr>
              <a:t>Amit Singhal, Google Inc.</a:t>
            </a:r>
            <a:endParaRPr sz="1200">
              <a:latin typeface="Merriweather"/>
              <a:ea typeface="Merriweather"/>
              <a:cs typeface="Merriweather"/>
              <a:sym typeface="Merriweath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500"/>
                                        <p:tgtEl>
                                          <p:spTgt spid="224"/>
                                        </p:tgtEl>
                                      </p:cBhvr>
                                    </p:animEffect>
                                  </p:childTnLst>
                                </p:cTn>
                              </p:par>
                              <p:par>
                                <p:cTn fill="hold" nodeType="with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600"/>
                                        <p:tgtEl>
                                          <p:spTgt spid="2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25"/>
          <p:cNvPicPr preferRelativeResize="0"/>
          <p:nvPr/>
        </p:nvPicPr>
        <p:blipFill rotWithShape="1">
          <a:blip r:embed="rId3">
            <a:alphaModFix/>
          </a:blip>
          <a:srcRect b="5231" l="0" r="4725" t="5025"/>
          <a:stretch/>
        </p:blipFill>
        <p:spPr>
          <a:xfrm>
            <a:off x="4303825" y="1766650"/>
            <a:ext cx="4684124" cy="2922824"/>
          </a:xfrm>
          <a:prstGeom prst="rect">
            <a:avLst/>
          </a:prstGeom>
          <a:noFill/>
          <a:ln>
            <a:noFill/>
          </a:ln>
        </p:spPr>
      </p:pic>
      <p:sp>
        <p:nvSpPr>
          <p:cNvPr id="231" name="Google Shape;231;p25"/>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45818E"/>
                </a:solidFill>
                <a:latin typeface="Verdana"/>
                <a:ea typeface="Verdana"/>
                <a:cs typeface="Verdana"/>
                <a:sym typeface="Verdana"/>
              </a:rPr>
              <a:t>S</a:t>
            </a:r>
            <a:r>
              <a:rPr lang="en">
                <a:solidFill>
                  <a:srgbClr val="45818E"/>
                </a:solidFill>
                <a:latin typeface="Verdana"/>
                <a:ea typeface="Verdana"/>
                <a:cs typeface="Verdana"/>
                <a:sym typeface="Verdana"/>
              </a:rPr>
              <a:t>earch: Matching and Ranking</a:t>
            </a:r>
            <a:endParaRPr>
              <a:solidFill>
                <a:srgbClr val="45818E"/>
              </a:solidFill>
              <a:latin typeface="Verdana"/>
              <a:ea typeface="Verdana"/>
              <a:cs typeface="Verdana"/>
              <a:sym typeface="Verdana"/>
            </a:endParaRPr>
          </a:p>
        </p:txBody>
      </p:sp>
      <p:sp>
        <p:nvSpPr>
          <p:cNvPr id="232" name="Google Shape;232;p25"/>
          <p:cNvSpPr txBox="1"/>
          <p:nvPr/>
        </p:nvSpPr>
        <p:spPr>
          <a:xfrm>
            <a:off x="311700" y="838200"/>
            <a:ext cx="5463900" cy="42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2"/>
                </a:solidFill>
              </a:rPr>
              <a:t>Query understanding and expansion: </a:t>
            </a:r>
            <a:endParaRPr b="1" sz="1600">
              <a:solidFill>
                <a:schemeClr val="dk2"/>
              </a:solidFill>
            </a:endParaRPr>
          </a:p>
          <a:p>
            <a:pPr indent="0" lvl="0" marL="0" rtl="0" algn="l">
              <a:spcBef>
                <a:spcPts val="0"/>
              </a:spcBef>
              <a:spcAft>
                <a:spcPts val="0"/>
              </a:spcAft>
              <a:buNone/>
            </a:pPr>
            <a:r>
              <a:rPr lang="en" sz="1600">
                <a:solidFill>
                  <a:schemeClr val="dk2"/>
                </a:solidFill>
              </a:rPr>
              <a:t>Extract (multi-word) entities, expand with </a:t>
            </a:r>
            <a:r>
              <a:rPr lang="en" sz="1600">
                <a:solidFill>
                  <a:schemeClr val="dk2"/>
                </a:solidFill>
              </a:rPr>
              <a:t>synonyms, related terms, correct misspellings,...</a:t>
            </a:r>
            <a:endParaRPr b="1" sz="1600">
              <a:solidFill>
                <a:schemeClr val="dk2"/>
              </a:solidFill>
            </a:endParaRPr>
          </a:p>
          <a:p>
            <a:pPr indent="0" lvl="0" marL="0" rtl="0" algn="l">
              <a:spcBef>
                <a:spcPts val="0"/>
              </a:spcBef>
              <a:spcAft>
                <a:spcPts val="0"/>
              </a:spcAft>
              <a:buNone/>
            </a:pPr>
            <a:r>
              <a:t/>
            </a:r>
            <a:endParaRPr sz="1600">
              <a:solidFill>
                <a:schemeClr val="dk2"/>
              </a:solidFill>
            </a:endParaRPr>
          </a:p>
          <a:p>
            <a:pPr indent="0" lvl="0" marL="0" rtl="0" algn="l">
              <a:spcBef>
                <a:spcPts val="0"/>
              </a:spcBef>
              <a:spcAft>
                <a:spcPts val="0"/>
              </a:spcAft>
              <a:buNone/>
            </a:pPr>
            <a:r>
              <a:rPr b="1" lang="en" sz="1600">
                <a:solidFill>
                  <a:schemeClr val="dk2"/>
                </a:solidFill>
              </a:rPr>
              <a:t>Learning to Rank:</a:t>
            </a:r>
            <a:r>
              <a:rPr lang="en" sz="1600">
                <a:solidFill>
                  <a:schemeClr val="dk2"/>
                </a:solidFill>
              </a:rPr>
              <a:t> </a:t>
            </a:r>
            <a:endParaRPr sz="1600">
              <a:solidFill>
                <a:schemeClr val="dk2"/>
              </a:solidFill>
            </a:endParaRPr>
          </a:p>
          <a:p>
            <a:pPr indent="0" lvl="0" marL="0" rtl="0" algn="l">
              <a:spcBef>
                <a:spcPts val="0"/>
              </a:spcBef>
              <a:spcAft>
                <a:spcPts val="0"/>
              </a:spcAft>
              <a:buNone/>
            </a:pPr>
            <a:r>
              <a:rPr lang="en" sz="1600">
                <a:solidFill>
                  <a:schemeClr val="dk2"/>
                </a:solidFill>
              </a:rPr>
              <a:t>Score features differently (title, date, reviews,...).</a:t>
            </a:r>
            <a:endParaRPr sz="1600">
              <a:solidFill>
                <a:schemeClr val="dk2"/>
              </a:solidFill>
            </a:endParaRPr>
          </a:p>
          <a:p>
            <a:pPr indent="0" lvl="0" marL="0" rtl="0" algn="l">
              <a:spcBef>
                <a:spcPts val="0"/>
              </a:spcBef>
              <a:spcAft>
                <a:spcPts val="0"/>
              </a:spcAft>
              <a:buNone/>
            </a:pPr>
            <a:r>
              <a:t/>
            </a:r>
            <a:endParaRPr sz="1600">
              <a:solidFill>
                <a:schemeClr val="dk2"/>
              </a:solidFill>
            </a:endParaRPr>
          </a:p>
          <a:p>
            <a:pPr indent="0" lvl="0" marL="0" rtl="0" algn="l">
              <a:spcBef>
                <a:spcPts val="0"/>
              </a:spcBef>
              <a:spcAft>
                <a:spcPts val="0"/>
              </a:spcAft>
              <a:buClr>
                <a:schemeClr val="dk1"/>
              </a:buClr>
              <a:buSzPts val="1100"/>
              <a:buFont typeface="Arial"/>
              <a:buNone/>
            </a:pPr>
            <a:r>
              <a:rPr b="1" lang="en" sz="1600">
                <a:solidFill>
                  <a:schemeClr val="dk2"/>
                </a:solidFill>
              </a:rPr>
              <a:t>User interactions.</a:t>
            </a:r>
            <a:endParaRPr sz="1600">
              <a:solidFill>
                <a:schemeClr val="dk2"/>
              </a:solidFill>
            </a:endParaRPr>
          </a:p>
          <a:p>
            <a:pPr indent="0" lvl="0" marL="0" rtl="0" algn="l">
              <a:spcBef>
                <a:spcPts val="0"/>
              </a:spcBef>
              <a:spcAft>
                <a:spcPts val="0"/>
              </a:spcAft>
              <a:buNone/>
            </a:pPr>
            <a:r>
              <a:t/>
            </a:r>
            <a:endParaRPr sz="1600">
              <a:solidFill>
                <a:schemeClr val="dk2"/>
              </a:solidFill>
            </a:endParaRPr>
          </a:p>
          <a:p>
            <a:pPr indent="0" lvl="0" marL="0" rtl="0" algn="l">
              <a:spcBef>
                <a:spcPts val="0"/>
              </a:spcBef>
              <a:spcAft>
                <a:spcPts val="0"/>
              </a:spcAft>
              <a:buNone/>
            </a:pPr>
            <a:r>
              <a:rPr lang="en" sz="1600">
                <a:solidFill>
                  <a:schemeClr val="dk2"/>
                </a:solidFill>
              </a:rPr>
              <a:t>(...)</a:t>
            </a:r>
            <a:endParaRPr sz="1600">
              <a:solidFill>
                <a:schemeClr val="dk2"/>
              </a:solidFill>
            </a:endParaRPr>
          </a:p>
        </p:txBody>
      </p:sp>
      <p:pic>
        <p:nvPicPr>
          <p:cNvPr id="233" name="Google Shape;233;p25"/>
          <p:cNvPicPr preferRelativeResize="0"/>
          <p:nvPr/>
        </p:nvPicPr>
        <p:blipFill>
          <a:blip r:embed="rId4">
            <a:alphaModFix/>
          </a:blip>
          <a:stretch>
            <a:fillRect/>
          </a:stretch>
        </p:blipFill>
        <p:spPr>
          <a:xfrm>
            <a:off x="9857475" y="528213"/>
            <a:ext cx="5543550" cy="3076575"/>
          </a:xfrm>
          <a:prstGeom prst="rect">
            <a:avLst/>
          </a:prstGeom>
          <a:noFill/>
          <a:ln>
            <a:noFill/>
          </a:ln>
        </p:spPr>
      </p:pic>
      <p:sp>
        <p:nvSpPr>
          <p:cNvPr id="234" name="Google Shape;234;p25"/>
          <p:cNvSpPr txBox="1"/>
          <p:nvPr/>
        </p:nvSpPr>
        <p:spPr>
          <a:xfrm>
            <a:off x="5240500" y="4724900"/>
            <a:ext cx="4632600" cy="5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latin typeface="Verdana"/>
                <a:ea typeface="Verdana"/>
                <a:cs typeface="Verdana"/>
                <a:sym typeface="Verdana"/>
              </a:rPr>
              <a:t>T</a:t>
            </a:r>
            <a:r>
              <a:rPr lang="en" sz="1100">
                <a:solidFill>
                  <a:srgbClr val="666666"/>
                </a:solidFill>
                <a:latin typeface="Verdana"/>
                <a:ea typeface="Verdana"/>
                <a:cs typeface="Verdana"/>
                <a:sym typeface="Verdana"/>
              </a:rPr>
              <a:t>aken from “AI-Powered Search”, Grainger at al.</a:t>
            </a:r>
            <a:endParaRPr sz="1100">
              <a:solidFill>
                <a:srgbClr val="666666"/>
              </a:solidFill>
              <a:latin typeface="Verdana"/>
              <a:ea typeface="Verdana"/>
              <a:cs typeface="Verdana"/>
              <a:sym typeface="Verdan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6"/>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45818E"/>
                </a:solidFill>
                <a:latin typeface="Verdana"/>
                <a:ea typeface="Verdana"/>
                <a:cs typeface="Verdana"/>
                <a:sym typeface="Verdana"/>
              </a:rPr>
              <a:t>Generative AI</a:t>
            </a:r>
            <a:endParaRPr>
              <a:solidFill>
                <a:srgbClr val="45818E"/>
              </a:solidFill>
              <a:latin typeface="Verdana"/>
              <a:ea typeface="Verdana"/>
              <a:cs typeface="Verdana"/>
              <a:sym typeface="Verdana"/>
            </a:endParaRPr>
          </a:p>
        </p:txBody>
      </p:sp>
      <p:pic>
        <p:nvPicPr>
          <p:cNvPr id="240" name="Google Shape;240;p26"/>
          <p:cNvPicPr preferRelativeResize="0"/>
          <p:nvPr/>
        </p:nvPicPr>
        <p:blipFill>
          <a:blip r:embed="rId3">
            <a:alphaModFix/>
          </a:blip>
          <a:stretch>
            <a:fillRect/>
          </a:stretch>
        </p:blipFill>
        <p:spPr>
          <a:xfrm>
            <a:off x="1085900" y="2514075"/>
            <a:ext cx="1059951" cy="1059951"/>
          </a:xfrm>
          <a:prstGeom prst="rect">
            <a:avLst/>
          </a:prstGeom>
          <a:noFill/>
          <a:ln>
            <a:noFill/>
          </a:ln>
        </p:spPr>
      </p:pic>
      <p:pic>
        <p:nvPicPr>
          <p:cNvPr id="241" name="Google Shape;241;p26"/>
          <p:cNvPicPr preferRelativeResize="0"/>
          <p:nvPr/>
        </p:nvPicPr>
        <p:blipFill rotWithShape="1">
          <a:blip r:embed="rId4">
            <a:alphaModFix/>
          </a:blip>
          <a:srcRect b="26283" l="18190" r="15102" t="30458"/>
          <a:stretch/>
        </p:blipFill>
        <p:spPr>
          <a:xfrm>
            <a:off x="784398" y="1762825"/>
            <a:ext cx="1361449" cy="662196"/>
          </a:xfrm>
          <a:prstGeom prst="rect">
            <a:avLst/>
          </a:prstGeom>
          <a:noFill/>
          <a:ln>
            <a:noFill/>
          </a:ln>
        </p:spPr>
      </p:pic>
      <p:pic>
        <p:nvPicPr>
          <p:cNvPr id="242" name="Google Shape;242;p26"/>
          <p:cNvPicPr preferRelativeResize="0"/>
          <p:nvPr/>
        </p:nvPicPr>
        <p:blipFill>
          <a:blip r:embed="rId5">
            <a:alphaModFix/>
          </a:blip>
          <a:stretch>
            <a:fillRect/>
          </a:stretch>
        </p:blipFill>
        <p:spPr>
          <a:xfrm>
            <a:off x="2358350" y="3242126"/>
            <a:ext cx="1732941" cy="572700"/>
          </a:xfrm>
          <a:prstGeom prst="rect">
            <a:avLst/>
          </a:prstGeom>
          <a:noFill/>
          <a:ln>
            <a:noFill/>
          </a:ln>
        </p:spPr>
      </p:pic>
      <p:sp>
        <p:nvSpPr>
          <p:cNvPr id="243" name="Google Shape;243;p26"/>
          <p:cNvSpPr txBox="1"/>
          <p:nvPr/>
        </p:nvSpPr>
        <p:spPr>
          <a:xfrm>
            <a:off x="4589725" y="1393500"/>
            <a:ext cx="4317300" cy="3068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666666"/>
              </a:buClr>
              <a:buSzPts val="1400"/>
              <a:buFont typeface="Verdana"/>
              <a:buChar char="●"/>
            </a:pPr>
            <a:r>
              <a:rPr lang="en">
                <a:solidFill>
                  <a:srgbClr val="666666"/>
                </a:solidFill>
                <a:latin typeface="Verdana"/>
                <a:ea typeface="Verdana"/>
                <a:cs typeface="Verdana"/>
                <a:sym typeface="Verdana"/>
              </a:rPr>
              <a:t>De</a:t>
            </a:r>
            <a:r>
              <a:rPr lang="en">
                <a:solidFill>
                  <a:srgbClr val="666666"/>
                </a:solidFill>
                <a:latin typeface="Verdana"/>
                <a:ea typeface="Verdana"/>
                <a:cs typeface="Verdana"/>
                <a:sym typeface="Verdana"/>
              </a:rPr>
              <a:t>ep neural networks trained on billions of web text data.</a:t>
            </a:r>
            <a:endParaRPr>
              <a:solidFill>
                <a:srgbClr val="666666"/>
              </a:solidFill>
              <a:latin typeface="Verdana"/>
              <a:ea typeface="Verdana"/>
              <a:cs typeface="Verdana"/>
              <a:sym typeface="Verdana"/>
            </a:endParaRPr>
          </a:p>
          <a:p>
            <a:pPr indent="-317500" lvl="0" marL="457200" rtl="0" algn="l">
              <a:spcBef>
                <a:spcPts val="1000"/>
              </a:spcBef>
              <a:spcAft>
                <a:spcPts val="0"/>
              </a:spcAft>
              <a:buClr>
                <a:srgbClr val="666666"/>
              </a:buClr>
              <a:buSzPts val="1400"/>
              <a:buFont typeface="Verdana"/>
              <a:buChar char="●"/>
            </a:pPr>
            <a:r>
              <a:rPr lang="en">
                <a:solidFill>
                  <a:srgbClr val="666666"/>
                </a:solidFill>
                <a:latin typeface="Verdana"/>
                <a:ea typeface="Verdana"/>
                <a:cs typeface="Verdana"/>
                <a:sym typeface="Verdana"/>
              </a:rPr>
              <a:t>These can interpret language and generally reason </a:t>
            </a:r>
            <a:r>
              <a:rPr lang="en">
                <a:solidFill>
                  <a:srgbClr val="666666"/>
                </a:solidFill>
                <a:latin typeface="Verdana"/>
                <a:ea typeface="Verdana"/>
                <a:cs typeface="Verdana"/>
                <a:sym typeface="Verdana"/>
              </a:rPr>
              <a:t>about</a:t>
            </a:r>
            <a:r>
              <a:rPr lang="en">
                <a:solidFill>
                  <a:srgbClr val="666666"/>
                </a:solidFill>
                <a:latin typeface="Verdana"/>
                <a:ea typeface="Verdana"/>
                <a:cs typeface="Verdana"/>
                <a:sym typeface="Verdana"/>
              </a:rPr>
              <a:t> most concepts.</a:t>
            </a:r>
            <a:endParaRPr>
              <a:solidFill>
                <a:srgbClr val="666666"/>
              </a:solidFill>
              <a:latin typeface="Verdana"/>
              <a:ea typeface="Verdana"/>
              <a:cs typeface="Verdana"/>
              <a:sym typeface="Verdana"/>
            </a:endParaRPr>
          </a:p>
          <a:p>
            <a:pPr indent="-317500" lvl="0" marL="457200" rtl="0" algn="l">
              <a:spcBef>
                <a:spcPts val="1000"/>
              </a:spcBef>
              <a:spcAft>
                <a:spcPts val="0"/>
              </a:spcAft>
              <a:buClr>
                <a:srgbClr val="666666"/>
              </a:buClr>
              <a:buSzPts val="1400"/>
              <a:buFont typeface="Verdana"/>
              <a:buChar char="●"/>
            </a:pPr>
            <a:r>
              <a:rPr lang="en">
                <a:solidFill>
                  <a:srgbClr val="666666"/>
                </a:solidFill>
                <a:latin typeface="Verdana"/>
                <a:ea typeface="Verdana"/>
                <a:cs typeface="Verdana"/>
                <a:sym typeface="Verdana"/>
              </a:rPr>
              <a:t>P</a:t>
            </a:r>
            <a:r>
              <a:rPr lang="en">
                <a:solidFill>
                  <a:srgbClr val="666666"/>
                </a:solidFill>
                <a:latin typeface="Verdana"/>
                <a:ea typeface="Verdana"/>
                <a:cs typeface="Verdana"/>
                <a:sym typeface="Verdana"/>
              </a:rPr>
              <a:t>erform multiple tasks, such as classification, translation, summarization, question-answering and generation of new data based on incoming context.</a:t>
            </a:r>
            <a:endParaRPr>
              <a:solidFill>
                <a:srgbClr val="666666"/>
              </a:solidFill>
              <a:latin typeface="Verdana"/>
              <a:ea typeface="Verdana"/>
              <a:cs typeface="Verdana"/>
              <a:sym typeface="Verdana"/>
            </a:endParaRPr>
          </a:p>
          <a:p>
            <a:pPr indent="-317500" lvl="0" marL="457200" rtl="0" algn="l">
              <a:spcBef>
                <a:spcPts val="1000"/>
              </a:spcBef>
              <a:spcAft>
                <a:spcPts val="0"/>
              </a:spcAft>
              <a:buClr>
                <a:srgbClr val="666666"/>
              </a:buClr>
              <a:buSzPts val="1400"/>
              <a:buFont typeface="Verdana"/>
              <a:buChar char="●"/>
            </a:pPr>
            <a:r>
              <a:rPr lang="en">
                <a:solidFill>
                  <a:srgbClr val="666666"/>
                </a:solidFill>
                <a:latin typeface="Verdana"/>
                <a:ea typeface="Verdana"/>
                <a:cs typeface="Verdana"/>
                <a:sym typeface="Verdana"/>
              </a:rPr>
              <a:t>“General-purpose task solver”.</a:t>
            </a:r>
            <a:endParaRPr>
              <a:solidFill>
                <a:srgbClr val="666666"/>
              </a:solidFill>
              <a:latin typeface="Verdana"/>
              <a:ea typeface="Verdana"/>
              <a:cs typeface="Verdana"/>
              <a:sym typeface="Verdana"/>
            </a:endParaRPr>
          </a:p>
          <a:p>
            <a:pPr indent="0" lvl="0" marL="0" rtl="0" algn="l">
              <a:spcBef>
                <a:spcPts val="1000"/>
              </a:spcBef>
              <a:spcAft>
                <a:spcPts val="0"/>
              </a:spcAft>
              <a:buNone/>
            </a:pPr>
            <a:r>
              <a:t/>
            </a:r>
            <a:endParaRPr/>
          </a:p>
        </p:txBody>
      </p:sp>
      <p:sp>
        <p:nvSpPr>
          <p:cNvPr id="244" name="Google Shape;244;p26"/>
          <p:cNvSpPr txBox="1"/>
          <p:nvPr/>
        </p:nvSpPr>
        <p:spPr>
          <a:xfrm>
            <a:off x="4835425" y="907525"/>
            <a:ext cx="3000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45818E"/>
                </a:solidFill>
                <a:latin typeface="Verdana"/>
                <a:ea typeface="Verdana"/>
                <a:cs typeface="Verdana"/>
                <a:sym typeface="Verdana"/>
              </a:rPr>
              <a:t>Now, we have LLMs…</a:t>
            </a:r>
            <a:endParaRPr sz="1700">
              <a:latin typeface="Verdana"/>
              <a:ea typeface="Verdana"/>
              <a:cs typeface="Verdana"/>
              <a:sym typeface="Verdana"/>
            </a:endParaRPr>
          </a:p>
        </p:txBody>
      </p:sp>
      <p:pic>
        <p:nvPicPr>
          <p:cNvPr id="245" name="Google Shape;245;p26"/>
          <p:cNvPicPr preferRelativeResize="0"/>
          <p:nvPr/>
        </p:nvPicPr>
        <p:blipFill>
          <a:blip r:embed="rId6">
            <a:alphaModFix/>
          </a:blip>
          <a:stretch>
            <a:fillRect/>
          </a:stretch>
        </p:blipFill>
        <p:spPr>
          <a:xfrm>
            <a:off x="2352525" y="2058926"/>
            <a:ext cx="1900119" cy="773825"/>
          </a:xfrm>
          <a:prstGeom prst="rect">
            <a:avLst/>
          </a:prstGeom>
          <a:noFill/>
          <a:ln>
            <a:noFill/>
          </a:ln>
        </p:spPr>
      </p:pic>
      <p:pic>
        <p:nvPicPr>
          <p:cNvPr id="246" name="Google Shape;246;p26"/>
          <p:cNvPicPr preferRelativeResize="0"/>
          <p:nvPr/>
        </p:nvPicPr>
        <p:blipFill rotWithShape="1">
          <a:blip r:embed="rId7">
            <a:alphaModFix/>
          </a:blip>
          <a:srcRect b="38007" l="9741" r="8398" t="38029"/>
          <a:stretch/>
        </p:blipFill>
        <p:spPr>
          <a:xfrm>
            <a:off x="1795075" y="1324025"/>
            <a:ext cx="1848875" cy="406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0" name="Shape 250"/>
        <p:cNvGrpSpPr/>
        <p:nvPr/>
      </p:nvGrpSpPr>
      <p:grpSpPr>
        <a:xfrm>
          <a:off x="0" y="0"/>
          <a:ext cx="0" cy="0"/>
          <a:chOff x="0" y="0"/>
          <a:chExt cx="0" cy="0"/>
        </a:xfrm>
      </p:grpSpPr>
      <p:sp>
        <p:nvSpPr>
          <p:cNvPr id="251" name="Google Shape;251;p27"/>
          <p:cNvSpPr txBox="1"/>
          <p:nvPr>
            <p:ph type="title"/>
          </p:nvPr>
        </p:nvSpPr>
        <p:spPr>
          <a:xfrm>
            <a:off x="426625" y="538975"/>
            <a:ext cx="4088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2E4D6E"/>
                </a:solidFill>
                <a:latin typeface="Merriweather"/>
                <a:ea typeface="Merriweather"/>
                <a:cs typeface="Merriweather"/>
                <a:sym typeface="Merriweather"/>
              </a:rPr>
              <a:t>Are LLMs our Memex?</a:t>
            </a:r>
            <a:endParaRPr b="1">
              <a:solidFill>
                <a:srgbClr val="2E4D6E"/>
              </a:solidFill>
              <a:latin typeface="Merriweather"/>
              <a:ea typeface="Merriweather"/>
              <a:cs typeface="Merriweather"/>
              <a:sym typeface="Merriweather"/>
            </a:endParaRPr>
          </a:p>
        </p:txBody>
      </p:sp>
      <p:grpSp>
        <p:nvGrpSpPr>
          <p:cNvPr id="252" name="Google Shape;252;p27"/>
          <p:cNvGrpSpPr/>
          <p:nvPr/>
        </p:nvGrpSpPr>
        <p:grpSpPr>
          <a:xfrm>
            <a:off x="1714500" y="1610450"/>
            <a:ext cx="3429000" cy="3429000"/>
            <a:chOff x="2857500" y="1610450"/>
            <a:chExt cx="3429000" cy="3429000"/>
          </a:xfrm>
        </p:grpSpPr>
        <p:pic>
          <p:nvPicPr>
            <p:cNvPr id="253" name="Google Shape;253;p27"/>
            <p:cNvPicPr preferRelativeResize="0"/>
            <p:nvPr/>
          </p:nvPicPr>
          <p:blipFill>
            <a:blip r:embed="rId3">
              <a:alphaModFix/>
            </a:blip>
            <a:stretch>
              <a:fillRect/>
            </a:stretch>
          </p:blipFill>
          <p:spPr>
            <a:xfrm>
              <a:off x="2857500" y="1610450"/>
              <a:ext cx="3429000" cy="3429000"/>
            </a:xfrm>
            <a:prstGeom prst="rect">
              <a:avLst/>
            </a:prstGeom>
            <a:noFill/>
            <a:ln>
              <a:noFill/>
            </a:ln>
          </p:spPr>
        </p:pic>
        <p:sp>
          <p:nvSpPr>
            <p:cNvPr id="254" name="Google Shape;254;p27"/>
            <p:cNvSpPr/>
            <p:nvPr/>
          </p:nvSpPr>
          <p:spPr>
            <a:xfrm>
              <a:off x="4701900" y="2216575"/>
              <a:ext cx="190500" cy="502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5" name="Google Shape;255;p27"/>
            <p:cNvSpPr/>
            <p:nvPr/>
          </p:nvSpPr>
          <p:spPr>
            <a:xfrm>
              <a:off x="4892400" y="2140375"/>
              <a:ext cx="441600" cy="502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pic>
        <p:nvPicPr>
          <p:cNvPr id="256" name="Google Shape;256;p27"/>
          <p:cNvPicPr preferRelativeResize="0"/>
          <p:nvPr/>
        </p:nvPicPr>
        <p:blipFill>
          <a:blip r:embed="rId4">
            <a:alphaModFix/>
          </a:blip>
          <a:stretch>
            <a:fillRect/>
          </a:stretch>
        </p:blipFill>
        <p:spPr>
          <a:xfrm>
            <a:off x="4736525" y="-168850"/>
            <a:ext cx="3654125" cy="3654125"/>
          </a:xfrm>
          <a:prstGeom prst="rect">
            <a:avLst/>
          </a:prstGeom>
          <a:noFill/>
          <a:ln>
            <a:noFill/>
          </a:ln>
        </p:spPr>
      </p:pic>
      <p:pic>
        <p:nvPicPr>
          <p:cNvPr id="257" name="Google Shape;257;p27"/>
          <p:cNvPicPr preferRelativeResize="0"/>
          <p:nvPr/>
        </p:nvPicPr>
        <p:blipFill>
          <a:blip r:embed="rId5">
            <a:alphaModFix/>
          </a:blip>
          <a:stretch>
            <a:fillRect/>
          </a:stretch>
        </p:blipFill>
        <p:spPr>
          <a:xfrm>
            <a:off x="5888175" y="414950"/>
            <a:ext cx="1321475" cy="2278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8"/>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45818E"/>
                </a:solidFill>
                <a:latin typeface="Verdana"/>
                <a:ea typeface="Verdana"/>
                <a:cs typeface="Verdana"/>
                <a:sym typeface="Verdana"/>
              </a:rPr>
              <a:t>LLMs to improve search engines</a:t>
            </a:r>
            <a:endParaRPr>
              <a:solidFill>
                <a:srgbClr val="45818E"/>
              </a:solidFill>
              <a:latin typeface="Verdana"/>
              <a:ea typeface="Verdana"/>
              <a:cs typeface="Verdana"/>
              <a:sym typeface="Verdana"/>
            </a:endParaRPr>
          </a:p>
        </p:txBody>
      </p:sp>
      <p:sp>
        <p:nvSpPr>
          <p:cNvPr id="263" name="Google Shape;263;p28"/>
          <p:cNvSpPr txBox="1"/>
          <p:nvPr/>
        </p:nvSpPr>
        <p:spPr>
          <a:xfrm>
            <a:off x="484900" y="904025"/>
            <a:ext cx="7438200" cy="1108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rgbClr val="666666"/>
              </a:buClr>
              <a:buSzPts val="1500"/>
              <a:buFont typeface="Verdana"/>
              <a:buChar char="●"/>
            </a:pPr>
            <a:r>
              <a:rPr lang="en" sz="1500" u="sng">
                <a:solidFill>
                  <a:srgbClr val="666666"/>
                </a:solidFill>
                <a:latin typeface="Verdana"/>
                <a:ea typeface="Verdana"/>
                <a:cs typeface="Verdana"/>
                <a:sym typeface="Verdana"/>
              </a:rPr>
              <a:t>S</a:t>
            </a:r>
            <a:r>
              <a:rPr lang="en" sz="1500" u="sng">
                <a:solidFill>
                  <a:srgbClr val="666666"/>
                </a:solidFill>
                <a:latin typeface="Verdana"/>
                <a:ea typeface="Verdana"/>
                <a:cs typeface="Verdana"/>
                <a:sym typeface="Verdana"/>
              </a:rPr>
              <a:t>emantic search</a:t>
            </a:r>
            <a:endParaRPr sz="1500" u="sng">
              <a:solidFill>
                <a:srgbClr val="666666"/>
              </a:solidFill>
              <a:latin typeface="Verdana"/>
              <a:ea typeface="Verdana"/>
              <a:cs typeface="Verdana"/>
              <a:sym typeface="Verdana"/>
            </a:endParaRPr>
          </a:p>
          <a:p>
            <a:pPr indent="-323850" lvl="0" marL="457200" rtl="0" algn="l">
              <a:spcBef>
                <a:spcPts val="0"/>
              </a:spcBef>
              <a:spcAft>
                <a:spcPts val="0"/>
              </a:spcAft>
              <a:buClr>
                <a:srgbClr val="666666"/>
              </a:buClr>
              <a:buSzPts val="1500"/>
              <a:buFont typeface="Verdana"/>
              <a:buChar char="●"/>
            </a:pPr>
            <a:r>
              <a:rPr lang="en" sz="1500">
                <a:solidFill>
                  <a:srgbClr val="666666"/>
                </a:solidFill>
                <a:latin typeface="Verdana"/>
                <a:ea typeface="Verdana"/>
                <a:cs typeface="Verdana"/>
                <a:sym typeface="Verdana"/>
              </a:rPr>
              <a:t>Help guiding the search: query understanding, suggest queries,...</a:t>
            </a:r>
            <a:endParaRPr sz="1500">
              <a:solidFill>
                <a:srgbClr val="666666"/>
              </a:solidFill>
              <a:latin typeface="Verdana"/>
              <a:ea typeface="Verdana"/>
              <a:cs typeface="Verdana"/>
              <a:sym typeface="Verdana"/>
            </a:endParaRPr>
          </a:p>
          <a:p>
            <a:pPr indent="-323850" lvl="0" marL="457200" rtl="0" algn="l">
              <a:spcBef>
                <a:spcPts val="0"/>
              </a:spcBef>
              <a:spcAft>
                <a:spcPts val="0"/>
              </a:spcAft>
              <a:buClr>
                <a:srgbClr val="666666"/>
              </a:buClr>
              <a:buSzPts val="1500"/>
              <a:buFont typeface="Verdana"/>
              <a:buChar char="●"/>
            </a:pPr>
            <a:r>
              <a:rPr lang="en" sz="1500">
                <a:solidFill>
                  <a:srgbClr val="666666"/>
                </a:solidFill>
                <a:latin typeface="Verdana"/>
                <a:ea typeface="Verdana"/>
                <a:cs typeface="Verdana"/>
                <a:sym typeface="Verdana"/>
              </a:rPr>
              <a:t>Generate summaries of search results.</a:t>
            </a:r>
            <a:endParaRPr sz="1500">
              <a:solidFill>
                <a:srgbClr val="666666"/>
              </a:solidFill>
              <a:latin typeface="Verdana"/>
              <a:ea typeface="Verdana"/>
              <a:cs typeface="Verdana"/>
              <a:sym typeface="Verdana"/>
            </a:endParaRPr>
          </a:p>
          <a:p>
            <a:pPr indent="-323850" lvl="0" marL="457200" rtl="0" algn="l">
              <a:spcBef>
                <a:spcPts val="0"/>
              </a:spcBef>
              <a:spcAft>
                <a:spcPts val="0"/>
              </a:spcAft>
              <a:buClr>
                <a:srgbClr val="666666"/>
              </a:buClr>
              <a:buSzPts val="1500"/>
              <a:buFont typeface="Verdana"/>
              <a:buChar char="●"/>
            </a:pPr>
            <a:r>
              <a:rPr lang="en" sz="1500">
                <a:solidFill>
                  <a:srgbClr val="666666"/>
                </a:solidFill>
                <a:latin typeface="Verdana"/>
                <a:ea typeface="Verdana"/>
                <a:cs typeface="Verdana"/>
                <a:sym typeface="Verdana"/>
              </a:rPr>
              <a:t>Generate answers to questions directly from search results.</a:t>
            </a:r>
            <a:endParaRPr sz="1500">
              <a:solidFill>
                <a:srgbClr val="666666"/>
              </a:solidFill>
              <a:latin typeface="Verdana"/>
              <a:ea typeface="Verdana"/>
              <a:cs typeface="Verdana"/>
              <a:sym typeface="Verdana"/>
            </a:endParaRPr>
          </a:p>
        </p:txBody>
      </p:sp>
      <p:pic>
        <p:nvPicPr>
          <p:cNvPr id="264" name="Google Shape;264;p28"/>
          <p:cNvPicPr preferRelativeResize="0"/>
          <p:nvPr/>
        </p:nvPicPr>
        <p:blipFill>
          <a:blip r:embed="rId3">
            <a:alphaModFix/>
          </a:blip>
          <a:stretch>
            <a:fillRect/>
          </a:stretch>
        </p:blipFill>
        <p:spPr>
          <a:xfrm>
            <a:off x="1220938" y="2419350"/>
            <a:ext cx="7311725" cy="2000750"/>
          </a:xfrm>
          <a:prstGeom prst="rect">
            <a:avLst/>
          </a:prstGeom>
          <a:noFill/>
          <a:ln>
            <a:noFill/>
          </a:ln>
        </p:spPr>
      </p:pic>
      <p:sp>
        <p:nvSpPr>
          <p:cNvPr id="265" name="Google Shape;265;p28"/>
          <p:cNvSpPr txBox="1"/>
          <p:nvPr/>
        </p:nvSpPr>
        <p:spPr>
          <a:xfrm>
            <a:off x="3411700" y="4496300"/>
            <a:ext cx="4632600" cy="5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latin typeface="Verdana"/>
                <a:ea typeface="Verdana"/>
                <a:cs typeface="Verdana"/>
                <a:sym typeface="Verdana"/>
              </a:rPr>
              <a:t>Transition from traditional retrieval to generative search</a:t>
            </a:r>
            <a:endParaRPr sz="1100">
              <a:solidFill>
                <a:srgbClr val="666666"/>
              </a:solidFill>
              <a:latin typeface="Verdana"/>
              <a:ea typeface="Verdana"/>
              <a:cs typeface="Verdana"/>
              <a:sym typeface="Verdana"/>
            </a:endParaRPr>
          </a:p>
          <a:p>
            <a:pPr indent="0" lvl="0" marL="0" rtl="0" algn="l">
              <a:spcBef>
                <a:spcPts val="0"/>
              </a:spcBef>
              <a:spcAft>
                <a:spcPts val="0"/>
              </a:spcAft>
              <a:buNone/>
            </a:pPr>
            <a:r>
              <a:rPr lang="en" sz="1100">
                <a:solidFill>
                  <a:srgbClr val="666666"/>
                </a:solidFill>
                <a:latin typeface="Verdana"/>
                <a:ea typeface="Verdana"/>
                <a:cs typeface="Verdana"/>
                <a:sym typeface="Verdana"/>
              </a:rPr>
              <a:t>(taken from “AI-Powered Search”, Grainger at al.).</a:t>
            </a:r>
            <a:endParaRPr sz="1100">
              <a:solidFill>
                <a:srgbClr val="666666"/>
              </a:solidFill>
              <a:latin typeface="Verdana"/>
              <a:ea typeface="Verdana"/>
              <a:cs typeface="Verdana"/>
              <a:sym typeface="Verdana"/>
            </a:endParaRPr>
          </a:p>
        </p:txBody>
      </p:sp>
      <p:pic>
        <p:nvPicPr>
          <p:cNvPr id="266" name="Google Shape;266;p28">
            <a:hlinkClick r:id="rId4"/>
          </p:cNvPr>
          <p:cNvPicPr preferRelativeResize="0"/>
          <p:nvPr/>
        </p:nvPicPr>
        <p:blipFill>
          <a:blip r:embed="rId5">
            <a:alphaModFix/>
          </a:blip>
          <a:stretch>
            <a:fillRect/>
          </a:stretch>
        </p:blipFill>
        <p:spPr>
          <a:xfrm>
            <a:off x="3000550" y="910625"/>
            <a:ext cx="324900" cy="324900"/>
          </a:xfrm>
          <a:prstGeom prst="rect">
            <a:avLst/>
          </a:prstGeom>
          <a:noFill/>
          <a:ln>
            <a:noFill/>
          </a:ln>
        </p:spPr>
      </p:pic>
      <p:pic>
        <p:nvPicPr>
          <p:cNvPr id="267" name="Google Shape;267;p28">
            <a:hlinkClick r:id="rId6"/>
          </p:cNvPr>
          <p:cNvPicPr preferRelativeResize="0"/>
          <p:nvPr/>
        </p:nvPicPr>
        <p:blipFill>
          <a:blip r:embed="rId5">
            <a:alphaModFix/>
          </a:blip>
          <a:stretch>
            <a:fillRect/>
          </a:stretch>
        </p:blipFill>
        <p:spPr>
          <a:xfrm>
            <a:off x="2695750" y="910625"/>
            <a:ext cx="324900" cy="324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9"/>
          <p:cNvSpPr txBox="1"/>
          <p:nvPr>
            <p:ph type="title"/>
          </p:nvPr>
        </p:nvSpPr>
        <p:spPr>
          <a:xfrm>
            <a:off x="1893300" y="234375"/>
            <a:ext cx="5357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45818E"/>
                </a:solidFill>
                <a:latin typeface="Verdana"/>
                <a:ea typeface="Verdana"/>
                <a:cs typeface="Verdana"/>
                <a:sym typeface="Verdana"/>
              </a:rPr>
              <a:t>Keyword search vs Embeddings</a:t>
            </a:r>
            <a:endParaRPr>
              <a:solidFill>
                <a:srgbClr val="45818E"/>
              </a:solidFill>
              <a:latin typeface="Verdana"/>
              <a:ea typeface="Verdana"/>
              <a:cs typeface="Verdana"/>
              <a:sym typeface="Verdana"/>
            </a:endParaRPr>
          </a:p>
        </p:txBody>
      </p:sp>
      <p:sp>
        <p:nvSpPr>
          <p:cNvPr id="273" name="Google Shape;273;p29"/>
          <p:cNvSpPr txBox="1"/>
          <p:nvPr/>
        </p:nvSpPr>
        <p:spPr>
          <a:xfrm>
            <a:off x="349125" y="1192925"/>
            <a:ext cx="3944700" cy="1286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666666"/>
              </a:buClr>
              <a:buSzPts val="1400"/>
              <a:buFont typeface="Verdana"/>
              <a:buChar char="●"/>
            </a:pPr>
            <a:r>
              <a:rPr lang="en">
                <a:solidFill>
                  <a:srgbClr val="666666"/>
                </a:solidFill>
                <a:latin typeface="Verdana"/>
                <a:ea typeface="Verdana"/>
                <a:cs typeface="Verdana"/>
                <a:sym typeface="Verdana"/>
              </a:rPr>
              <a:t>Fast and efficient.</a:t>
            </a:r>
            <a:endParaRPr>
              <a:solidFill>
                <a:srgbClr val="666666"/>
              </a:solidFill>
              <a:latin typeface="Verdana"/>
              <a:ea typeface="Verdana"/>
              <a:cs typeface="Verdana"/>
              <a:sym typeface="Verdana"/>
            </a:endParaRPr>
          </a:p>
          <a:p>
            <a:pPr indent="-317500" lvl="0" marL="457200" rtl="0" algn="l">
              <a:spcBef>
                <a:spcPts val="0"/>
              </a:spcBef>
              <a:spcAft>
                <a:spcPts val="0"/>
              </a:spcAft>
              <a:buClr>
                <a:srgbClr val="666666"/>
              </a:buClr>
              <a:buSzPts val="1400"/>
              <a:buFont typeface="Verdana"/>
              <a:buChar char="●"/>
            </a:pPr>
            <a:r>
              <a:rPr lang="en">
                <a:solidFill>
                  <a:srgbClr val="666666"/>
                </a:solidFill>
                <a:latin typeface="Verdana"/>
                <a:ea typeface="Verdana"/>
                <a:cs typeface="Verdana"/>
                <a:sym typeface="Verdana"/>
              </a:rPr>
              <a:t>Good if you must ensure certain keywords appear in the search results.</a:t>
            </a:r>
            <a:endParaRPr>
              <a:solidFill>
                <a:srgbClr val="666666"/>
              </a:solidFill>
              <a:latin typeface="Verdana"/>
              <a:ea typeface="Verdana"/>
              <a:cs typeface="Verdana"/>
              <a:sym typeface="Verdana"/>
            </a:endParaRPr>
          </a:p>
          <a:p>
            <a:pPr indent="-317500" lvl="0" marL="457200" rtl="0" algn="l">
              <a:spcBef>
                <a:spcPts val="0"/>
              </a:spcBef>
              <a:spcAft>
                <a:spcPts val="0"/>
              </a:spcAft>
              <a:buClr>
                <a:srgbClr val="666666"/>
              </a:buClr>
              <a:buSzPts val="1400"/>
              <a:buFont typeface="Verdana"/>
              <a:buChar char="●"/>
            </a:pPr>
            <a:r>
              <a:rPr lang="en">
                <a:solidFill>
                  <a:srgbClr val="666666"/>
                </a:solidFill>
                <a:latin typeface="Verdana"/>
                <a:ea typeface="Verdana"/>
                <a:cs typeface="Verdana"/>
                <a:sym typeface="Verdana"/>
              </a:rPr>
              <a:t>Does not understand the query.</a:t>
            </a:r>
            <a:endParaRPr>
              <a:solidFill>
                <a:srgbClr val="666666"/>
              </a:solidFill>
              <a:latin typeface="Verdana"/>
              <a:ea typeface="Verdana"/>
              <a:cs typeface="Verdana"/>
              <a:sym typeface="Verdana"/>
            </a:endParaRPr>
          </a:p>
        </p:txBody>
      </p:sp>
      <p:sp>
        <p:nvSpPr>
          <p:cNvPr id="274" name="Google Shape;274;p29"/>
          <p:cNvSpPr txBox="1"/>
          <p:nvPr/>
        </p:nvSpPr>
        <p:spPr>
          <a:xfrm>
            <a:off x="4450275" y="1192925"/>
            <a:ext cx="4344600" cy="1286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666666"/>
              </a:buClr>
              <a:buSzPts val="1400"/>
              <a:buFont typeface="Verdana"/>
              <a:buChar char="●"/>
            </a:pPr>
            <a:r>
              <a:rPr lang="en">
                <a:solidFill>
                  <a:srgbClr val="666666"/>
                </a:solidFill>
                <a:latin typeface="Verdana"/>
                <a:ea typeface="Verdana"/>
                <a:cs typeface="Verdana"/>
                <a:sym typeface="Verdana"/>
              </a:rPr>
              <a:t>More expensive.</a:t>
            </a:r>
            <a:endParaRPr>
              <a:solidFill>
                <a:srgbClr val="666666"/>
              </a:solidFill>
              <a:latin typeface="Verdana"/>
              <a:ea typeface="Verdana"/>
              <a:cs typeface="Verdana"/>
              <a:sym typeface="Verdana"/>
            </a:endParaRPr>
          </a:p>
          <a:p>
            <a:pPr indent="-317500" lvl="0" marL="457200" rtl="0" algn="l">
              <a:spcBef>
                <a:spcPts val="0"/>
              </a:spcBef>
              <a:spcAft>
                <a:spcPts val="0"/>
              </a:spcAft>
              <a:buClr>
                <a:srgbClr val="666666"/>
              </a:buClr>
              <a:buSzPts val="1400"/>
              <a:buFont typeface="Verdana"/>
              <a:buChar char="●"/>
            </a:pPr>
            <a:r>
              <a:rPr lang="en">
                <a:solidFill>
                  <a:srgbClr val="666666"/>
                </a:solidFill>
                <a:latin typeface="Verdana"/>
                <a:ea typeface="Verdana"/>
                <a:cs typeface="Verdana"/>
                <a:sym typeface="Verdana"/>
              </a:rPr>
              <a:t>Provide a better representation of the query as one unit of meaning.</a:t>
            </a:r>
            <a:endParaRPr>
              <a:solidFill>
                <a:srgbClr val="666666"/>
              </a:solidFill>
              <a:latin typeface="Verdana"/>
              <a:ea typeface="Verdana"/>
              <a:cs typeface="Verdana"/>
              <a:sym typeface="Verdana"/>
            </a:endParaRPr>
          </a:p>
          <a:p>
            <a:pPr indent="-317500" lvl="0" marL="457200" rtl="0" algn="l">
              <a:spcBef>
                <a:spcPts val="0"/>
              </a:spcBef>
              <a:spcAft>
                <a:spcPts val="0"/>
              </a:spcAft>
              <a:buClr>
                <a:srgbClr val="666666"/>
              </a:buClr>
              <a:buSzPts val="1400"/>
              <a:buFont typeface="Verdana"/>
              <a:buChar char="●"/>
            </a:pPr>
            <a:r>
              <a:rPr lang="en">
                <a:solidFill>
                  <a:srgbClr val="666666"/>
                </a:solidFill>
                <a:latin typeface="Verdana"/>
                <a:ea typeface="Verdana"/>
                <a:cs typeface="Verdana"/>
                <a:sym typeface="Verdana"/>
              </a:rPr>
              <a:t>Model context and semantic meaning.</a:t>
            </a:r>
            <a:endParaRPr>
              <a:solidFill>
                <a:srgbClr val="666666"/>
              </a:solidFill>
              <a:latin typeface="Verdana"/>
              <a:ea typeface="Verdana"/>
              <a:cs typeface="Verdana"/>
              <a:sym typeface="Verdana"/>
            </a:endParaRPr>
          </a:p>
          <a:p>
            <a:pPr indent="-317500" lvl="0" marL="457200" rtl="0" algn="l">
              <a:spcBef>
                <a:spcPts val="0"/>
              </a:spcBef>
              <a:spcAft>
                <a:spcPts val="0"/>
              </a:spcAft>
              <a:buClr>
                <a:srgbClr val="666666"/>
              </a:buClr>
              <a:buSzPts val="1400"/>
              <a:buFont typeface="Verdana"/>
              <a:buChar char="●"/>
            </a:pPr>
            <a:r>
              <a:rPr lang="en">
                <a:solidFill>
                  <a:srgbClr val="666666"/>
                </a:solidFill>
                <a:latin typeface="Verdana"/>
                <a:ea typeface="Verdana"/>
                <a:cs typeface="Verdana"/>
                <a:sym typeface="Verdana"/>
              </a:rPr>
              <a:t>Ability to handle more complex queries.</a:t>
            </a:r>
            <a:endParaRPr>
              <a:solidFill>
                <a:srgbClr val="666666"/>
              </a:solidFill>
              <a:latin typeface="Verdana"/>
              <a:ea typeface="Verdana"/>
              <a:cs typeface="Verdana"/>
              <a:sym typeface="Verdana"/>
            </a:endParaRPr>
          </a:p>
        </p:txBody>
      </p:sp>
      <p:sp>
        <p:nvSpPr>
          <p:cNvPr id="275" name="Google Shape;275;p29"/>
          <p:cNvSpPr txBox="1"/>
          <p:nvPr/>
        </p:nvSpPr>
        <p:spPr>
          <a:xfrm>
            <a:off x="3423575" y="3226425"/>
            <a:ext cx="1771800" cy="36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rgbClr val="76A5AF"/>
                </a:solidFill>
                <a:latin typeface="Verdana"/>
                <a:ea typeface="Verdana"/>
                <a:cs typeface="Verdana"/>
                <a:sym typeface="Verdana"/>
              </a:rPr>
              <a:t>Hybrid methods</a:t>
            </a:r>
            <a:endParaRPr sz="1500">
              <a:solidFill>
                <a:srgbClr val="76A5AF"/>
              </a:solidFill>
              <a:latin typeface="Verdana"/>
              <a:ea typeface="Verdana"/>
              <a:cs typeface="Verdana"/>
              <a:sym typeface="Verdana"/>
            </a:endParaRPr>
          </a:p>
        </p:txBody>
      </p:sp>
      <p:sp>
        <p:nvSpPr>
          <p:cNvPr id="276" name="Google Shape;276;p29"/>
          <p:cNvSpPr/>
          <p:nvPr/>
        </p:nvSpPr>
        <p:spPr>
          <a:xfrm>
            <a:off x="4148225" y="2884825"/>
            <a:ext cx="377100" cy="363600"/>
          </a:xfrm>
          <a:prstGeom prst="mathPlus">
            <a:avLst>
              <a:gd fmla="val 23520" name="adj1"/>
            </a:avLst>
          </a:prstGeom>
          <a:solidFill>
            <a:srgbClr val="59BE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45818E"/>
              </a:solidFill>
            </a:endParaRPr>
          </a:p>
        </p:txBody>
      </p:sp>
      <p:cxnSp>
        <p:nvCxnSpPr>
          <p:cNvPr id="277" name="Google Shape;277;p29"/>
          <p:cNvCxnSpPr>
            <a:stCxn id="273" idx="2"/>
            <a:endCxn id="276" idx="2"/>
          </p:cNvCxnSpPr>
          <p:nvPr/>
        </p:nvCxnSpPr>
        <p:spPr>
          <a:xfrm flipH="1" rot="-5400000">
            <a:off x="2966175" y="1834625"/>
            <a:ext cx="587400" cy="1876800"/>
          </a:xfrm>
          <a:prstGeom prst="bentConnector2">
            <a:avLst/>
          </a:prstGeom>
          <a:noFill/>
          <a:ln cap="flat" cmpd="sng" w="9525">
            <a:solidFill>
              <a:srgbClr val="59BEC6"/>
            </a:solidFill>
            <a:prstDash val="solid"/>
            <a:round/>
            <a:headEnd len="med" w="med" type="none"/>
            <a:tailEnd len="med" w="med" type="stealth"/>
          </a:ln>
        </p:spPr>
      </p:cxnSp>
      <p:cxnSp>
        <p:nvCxnSpPr>
          <p:cNvPr id="278" name="Google Shape;278;p29"/>
          <p:cNvCxnSpPr>
            <a:stCxn id="274" idx="2"/>
            <a:endCxn id="276" idx="0"/>
          </p:cNvCxnSpPr>
          <p:nvPr/>
        </p:nvCxnSpPr>
        <p:spPr>
          <a:xfrm rot="5400000">
            <a:off x="5255325" y="1699475"/>
            <a:ext cx="587400" cy="2147100"/>
          </a:xfrm>
          <a:prstGeom prst="bentConnector2">
            <a:avLst/>
          </a:prstGeom>
          <a:noFill/>
          <a:ln cap="flat" cmpd="sng" w="9525">
            <a:solidFill>
              <a:srgbClr val="59BEC6"/>
            </a:solidFill>
            <a:prstDash val="solid"/>
            <a:round/>
            <a:headEnd len="med" w="med" type="none"/>
            <a:tailEnd len="med" w="med" type="stealth"/>
          </a:ln>
        </p:spPr>
      </p:cxnSp>
      <p:pic>
        <p:nvPicPr>
          <p:cNvPr id="279" name="Google Shape;279;p29"/>
          <p:cNvPicPr preferRelativeResize="0"/>
          <p:nvPr/>
        </p:nvPicPr>
        <p:blipFill>
          <a:blip r:embed="rId3">
            <a:alphaModFix/>
          </a:blip>
          <a:stretch>
            <a:fillRect/>
          </a:stretch>
        </p:blipFill>
        <p:spPr>
          <a:xfrm>
            <a:off x="3715763" y="3666225"/>
            <a:ext cx="1242025" cy="1242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0"/>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45818E"/>
                </a:solidFill>
                <a:latin typeface="Verdana"/>
                <a:ea typeface="Verdana"/>
                <a:cs typeface="Verdana"/>
                <a:sym typeface="Verdana"/>
              </a:rPr>
              <a:t>LLMs also need search</a:t>
            </a:r>
            <a:endParaRPr>
              <a:solidFill>
                <a:srgbClr val="45818E"/>
              </a:solidFill>
              <a:latin typeface="Verdana"/>
              <a:ea typeface="Verdana"/>
              <a:cs typeface="Verdana"/>
              <a:sym typeface="Verdana"/>
            </a:endParaRPr>
          </a:p>
        </p:txBody>
      </p:sp>
      <p:pic>
        <p:nvPicPr>
          <p:cNvPr id="285" name="Google Shape;285;p30"/>
          <p:cNvPicPr preferRelativeResize="0"/>
          <p:nvPr/>
        </p:nvPicPr>
        <p:blipFill>
          <a:blip r:embed="rId3">
            <a:alphaModFix/>
          </a:blip>
          <a:stretch>
            <a:fillRect/>
          </a:stretch>
        </p:blipFill>
        <p:spPr>
          <a:xfrm>
            <a:off x="1148200" y="1338200"/>
            <a:ext cx="6601700" cy="3294400"/>
          </a:xfrm>
          <a:prstGeom prst="rect">
            <a:avLst/>
          </a:prstGeom>
          <a:noFill/>
          <a:ln>
            <a:noFill/>
          </a:ln>
        </p:spPr>
      </p:pic>
      <p:sp>
        <p:nvSpPr>
          <p:cNvPr id="286" name="Google Shape;286;p30"/>
          <p:cNvSpPr/>
          <p:nvPr/>
        </p:nvSpPr>
        <p:spPr>
          <a:xfrm>
            <a:off x="2504200" y="1304050"/>
            <a:ext cx="2104200" cy="3524400"/>
          </a:xfrm>
          <a:prstGeom prst="rect">
            <a:avLst/>
          </a:prstGeom>
          <a:noFill/>
          <a:ln cap="flat" cmpd="sng" w="19050">
            <a:solidFill>
              <a:srgbClr val="59BEC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7" name="Google Shape;287;p30"/>
          <p:cNvSpPr txBox="1"/>
          <p:nvPr/>
        </p:nvSpPr>
        <p:spPr>
          <a:xfrm>
            <a:off x="4520075" y="843025"/>
            <a:ext cx="35850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rgbClr val="999999"/>
                </a:solidFill>
                <a:latin typeface="Verdana"/>
                <a:ea typeface="Verdana"/>
                <a:cs typeface="Verdana"/>
                <a:sym typeface="Verdana"/>
              </a:rPr>
              <a:t>Retrieval Augmented Generation (RAG)</a:t>
            </a:r>
            <a:endParaRPr i="1" sz="1200">
              <a:solidFill>
                <a:srgbClr val="999999"/>
              </a:solidFill>
              <a:latin typeface="Verdana"/>
              <a:ea typeface="Verdana"/>
              <a:cs typeface="Verdana"/>
              <a:sym typeface="Verdan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1"/>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45818E"/>
                </a:solidFill>
                <a:latin typeface="Verdana"/>
                <a:ea typeface="Verdana"/>
                <a:cs typeface="Verdana"/>
                <a:sym typeface="Verdana"/>
              </a:rPr>
              <a:t>Search-answer engines</a:t>
            </a:r>
            <a:endParaRPr>
              <a:solidFill>
                <a:srgbClr val="45818E"/>
              </a:solidFill>
              <a:latin typeface="Verdana"/>
              <a:ea typeface="Verdana"/>
              <a:cs typeface="Verdana"/>
              <a:sym typeface="Verdana"/>
            </a:endParaRPr>
          </a:p>
        </p:txBody>
      </p:sp>
      <p:sp>
        <p:nvSpPr>
          <p:cNvPr id="293" name="Google Shape;293;p31"/>
          <p:cNvSpPr txBox="1"/>
          <p:nvPr/>
        </p:nvSpPr>
        <p:spPr>
          <a:xfrm>
            <a:off x="1866000" y="1259050"/>
            <a:ext cx="54120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i="1" lang="en" sz="1600">
                <a:solidFill>
                  <a:srgbClr val="666666"/>
                </a:solidFill>
                <a:latin typeface="Verdana"/>
                <a:ea typeface="Verdana"/>
                <a:cs typeface="Verdana"/>
                <a:sym typeface="Verdana"/>
              </a:rPr>
              <a:t>AI-powered answer or conversational search</a:t>
            </a:r>
            <a:endParaRPr i="1" sz="1600">
              <a:solidFill>
                <a:srgbClr val="666666"/>
              </a:solidFill>
              <a:latin typeface="Verdana"/>
              <a:ea typeface="Verdana"/>
              <a:cs typeface="Verdana"/>
              <a:sym typeface="Verdana"/>
            </a:endParaRPr>
          </a:p>
        </p:txBody>
      </p:sp>
      <p:pic>
        <p:nvPicPr>
          <p:cNvPr id="294" name="Google Shape;294;p31"/>
          <p:cNvPicPr preferRelativeResize="0"/>
          <p:nvPr/>
        </p:nvPicPr>
        <p:blipFill rotWithShape="1">
          <a:blip r:embed="rId3">
            <a:alphaModFix/>
          </a:blip>
          <a:srcRect b="5737" l="0" r="0" t="5728"/>
          <a:stretch/>
        </p:blipFill>
        <p:spPr>
          <a:xfrm>
            <a:off x="4491100" y="2141850"/>
            <a:ext cx="4576699" cy="1964275"/>
          </a:xfrm>
          <a:prstGeom prst="rect">
            <a:avLst/>
          </a:prstGeom>
          <a:noFill/>
          <a:ln>
            <a:noFill/>
          </a:ln>
        </p:spPr>
      </p:pic>
      <p:pic>
        <p:nvPicPr>
          <p:cNvPr id="295" name="Google Shape;295;p31"/>
          <p:cNvPicPr preferRelativeResize="0"/>
          <p:nvPr/>
        </p:nvPicPr>
        <p:blipFill>
          <a:blip r:embed="rId4">
            <a:alphaModFix/>
          </a:blip>
          <a:stretch>
            <a:fillRect/>
          </a:stretch>
        </p:blipFill>
        <p:spPr>
          <a:xfrm>
            <a:off x="199175" y="2141850"/>
            <a:ext cx="4222151" cy="1964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45818E"/>
                </a:solidFill>
                <a:latin typeface="Verdana"/>
                <a:ea typeface="Verdana"/>
                <a:cs typeface="Verdana"/>
                <a:sym typeface="Verdana"/>
              </a:rPr>
              <a:t>What do I mean by search?</a:t>
            </a:r>
            <a:endParaRPr>
              <a:solidFill>
                <a:srgbClr val="45818E"/>
              </a:solidFill>
              <a:latin typeface="Verdana"/>
              <a:ea typeface="Verdana"/>
              <a:cs typeface="Verdana"/>
              <a:sym typeface="Verdana"/>
            </a:endParaRPr>
          </a:p>
        </p:txBody>
      </p:sp>
      <p:sp>
        <p:nvSpPr>
          <p:cNvPr id="62" name="Google Shape;62;p14"/>
          <p:cNvSpPr txBox="1"/>
          <p:nvPr>
            <p:ph idx="1" type="body"/>
          </p:nvPr>
        </p:nvSpPr>
        <p:spPr>
          <a:xfrm>
            <a:off x="2280425" y="865325"/>
            <a:ext cx="4782600" cy="628200"/>
          </a:xfrm>
          <a:prstGeom prst="rect">
            <a:avLst/>
          </a:prstGeom>
        </p:spPr>
        <p:txBody>
          <a:bodyPr anchorCtr="0" anchor="t" bIns="91425" lIns="91425" spcFirstLastPara="1" rIns="91425" wrap="square" tIns="91425">
            <a:noAutofit/>
          </a:bodyPr>
          <a:lstStyle/>
          <a:p>
            <a:pPr indent="0" lvl="0" marL="0" rtl="0" algn="just">
              <a:lnSpc>
                <a:spcPct val="105000"/>
              </a:lnSpc>
              <a:spcBef>
                <a:spcPts val="0"/>
              </a:spcBef>
              <a:spcAft>
                <a:spcPts val="1200"/>
              </a:spcAft>
              <a:buSzPts val="1018"/>
              <a:buNone/>
            </a:pPr>
            <a:r>
              <a:rPr lang="en" sz="1302">
                <a:latin typeface="Verdana"/>
                <a:ea typeface="Verdana"/>
                <a:cs typeface="Verdana"/>
                <a:sym typeface="Verdana"/>
              </a:rPr>
              <a:t>The process of finding and retrieving relevant information with respect to a specific need or question.</a:t>
            </a:r>
            <a:endParaRPr sz="1302">
              <a:latin typeface="Verdana"/>
              <a:ea typeface="Verdana"/>
              <a:cs typeface="Verdana"/>
              <a:sym typeface="Verdana"/>
            </a:endParaRPr>
          </a:p>
        </p:txBody>
      </p:sp>
      <p:pic>
        <p:nvPicPr>
          <p:cNvPr id="63" name="Google Shape;63;p14"/>
          <p:cNvPicPr preferRelativeResize="0"/>
          <p:nvPr/>
        </p:nvPicPr>
        <p:blipFill rotWithShape="1">
          <a:blip r:embed="rId3">
            <a:alphaModFix/>
          </a:blip>
          <a:srcRect b="12620" l="22753" r="20882" t="12925"/>
          <a:stretch/>
        </p:blipFill>
        <p:spPr>
          <a:xfrm>
            <a:off x="1197175" y="1778055"/>
            <a:ext cx="978801" cy="931229"/>
          </a:xfrm>
          <a:prstGeom prst="rect">
            <a:avLst/>
          </a:prstGeom>
          <a:noFill/>
          <a:ln>
            <a:noFill/>
          </a:ln>
        </p:spPr>
      </p:pic>
      <p:cxnSp>
        <p:nvCxnSpPr>
          <p:cNvPr id="64" name="Google Shape;64;p14"/>
          <p:cNvCxnSpPr/>
          <p:nvPr/>
        </p:nvCxnSpPr>
        <p:spPr>
          <a:xfrm>
            <a:off x="2373650" y="2240520"/>
            <a:ext cx="1197900" cy="6300"/>
          </a:xfrm>
          <a:prstGeom prst="straightConnector1">
            <a:avLst/>
          </a:prstGeom>
          <a:noFill/>
          <a:ln cap="flat" cmpd="sng" w="19050">
            <a:solidFill>
              <a:srgbClr val="45818E"/>
            </a:solidFill>
            <a:prstDash val="solid"/>
            <a:round/>
            <a:headEnd len="med" w="med" type="none"/>
            <a:tailEnd len="med" w="med" type="triangle"/>
          </a:ln>
        </p:spPr>
      </p:cxnSp>
      <p:cxnSp>
        <p:nvCxnSpPr>
          <p:cNvPr id="65" name="Google Shape;65;p14"/>
          <p:cNvCxnSpPr/>
          <p:nvPr/>
        </p:nvCxnSpPr>
        <p:spPr>
          <a:xfrm>
            <a:off x="5772000" y="2240520"/>
            <a:ext cx="1197900" cy="6300"/>
          </a:xfrm>
          <a:prstGeom prst="straightConnector1">
            <a:avLst/>
          </a:prstGeom>
          <a:noFill/>
          <a:ln cap="flat" cmpd="sng" w="19050">
            <a:solidFill>
              <a:srgbClr val="B45F06"/>
            </a:solidFill>
            <a:prstDash val="solid"/>
            <a:round/>
            <a:headEnd len="med" w="med" type="none"/>
            <a:tailEnd len="med" w="med" type="triangle"/>
          </a:ln>
        </p:spPr>
      </p:cxnSp>
      <p:pic>
        <p:nvPicPr>
          <p:cNvPr id="66" name="Google Shape;66;p14"/>
          <p:cNvPicPr preferRelativeResize="0"/>
          <p:nvPr/>
        </p:nvPicPr>
        <p:blipFill>
          <a:blip r:embed="rId4">
            <a:alphaModFix/>
          </a:blip>
          <a:stretch>
            <a:fillRect/>
          </a:stretch>
        </p:blipFill>
        <p:spPr>
          <a:xfrm>
            <a:off x="7162775" y="1851645"/>
            <a:ext cx="784050" cy="784050"/>
          </a:xfrm>
          <a:prstGeom prst="rect">
            <a:avLst/>
          </a:prstGeom>
          <a:noFill/>
          <a:ln>
            <a:noFill/>
          </a:ln>
        </p:spPr>
      </p:pic>
      <p:grpSp>
        <p:nvGrpSpPr>
          <p:cNvPr id="67" name="Google Shape;67;p14"/>
          <p:cNvGrpSpPr/>
          <p:nvPr/>
        </p:nvGrpSpPr>
        <p:grpSpPr>
          <a:xfrm>
            <a:off x="3705275" y="1662700"/>
            <a:ext cx="1932900" cy="3212100"/>
            <a:chOff x="5005425" y="1662700"/>
            <a:chExt cx="1932900" cy="3212100"/>
          </a:xfrm>
        </p:grpSpPr>
        <p:sp>
          <p:nvSpPr>
            <p:cNvPr id="68" name="Google Shape;68;p14"/>
            <p:cNvSpPr/>
            <p:nvPr/>
          </p:nvSpPr>
          <p:spPr>
            <a:xfrm>
              <a:off x="5005425" y="1662700"/>
              <a:ext cx="1932900" cy="3212100"/>
            </a:xfrm>
            <a:prstGeom prst="rect">
              <a:avLst/>
            </a:prstGeom>
            <a:noFill/>
            <a:ln cap="flat" cmpd="sng" w="19050">
              <a:solidFill>
                <a:srgbClr val="0B5394"/>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9" name="Google Shape;69;p14"/>
            <p:cNvPicPr preferRelativeResize="0"/>
            <p:nvPr/>
          </p:nvPicPr>
          <p:blipFill rotWithShape="1">
            <a:blip r:embed="rId5">
              <a:alphaModFix/>
            </a:blip>
            <a:srcRect b="29260" l="5682" r="5673" t="26706"/>
            <a:stretch/>
          </p:blipFill>
          <p:spPr>
            <a:xfrm>
              <a:off x="5543175" y="3657626"/>
              <a:ext cx="835800" cy="415200"/>
            </a:xfrm>
            <a:prstGeom prst="rect">
              <a:avLst/>
            </a:prstGeom>
            <a:noFill/>
            <a:ln>
              <a:noFill/>
            </a:ln>
          </p:spPr>
        </p:pic>
        <p:pic>
          <p:nvPicPr>
            <p:cNvPr id="70" name="Google Shape;70;p14"/>
            <p:cNvPicPr preferRelativeResize="0"/>
            <p:nvPr/>
          </p:nvPicPr>
          <p:blipFill rotWithShape="1">
            <a:blip r:embed="rId6">
              <a:alphaModFix/>
            </a:blip>
            <a:srcRect b="-9" l="0" r="0" t="10000"/>
            <a:stretch/>
          </p:blipFill>
          <p:spPr>
            <a:xfrm>
              <a:off x="5384625" y="1709324"/>
              <a:ext cx="1152900" cy="1030775"/>
            </a:xfrm>
            <a:prstGeom prst="rect">
              <a:avLst/>
            </a:prstGeom>
            <a:noFill/>
            <a:ln>
              <a:noFill/>
            </a:ln>
          </p:spPr>
        </p:pic>
        <p:pic>
          <p:nvPicPr>
            <p:cNvPr id="71" name="Google Shape;71;p14"/>
            <p:cNvPicPr preferRelativeResize="0"/>
            <p:nvPr/>
          </p:nvPicPr>
          <p:blipFill>
            <a:blip r:embed="rId7">
              <a:alphaModFix/>
            </a:blip>
            <a:stretch>
              <a:fillRect/>
            </a:stretch>
          </p:blipFill>
          <p:spPr>
            <a:xfrm>
              <a:off x="5614275" y="4114600"/>
              <a:ext cx="693600" cy="693600"/>
            </a:xfrm>
            <a:prstGeom prst="rect">
              <a:avLst/>
            </a:prstGeom>
            <a:noFill/>
            <a:ln>
              <a:noFill/>
            </a:ln>
          </p:spPr>
        </p:pic>
        <p:cxnSp>
          <p:nvCxnSpPr>
            <p:cNvPr id="72" name="Google Shape;72;p14"/>
            <p:cNvCxnSpPr/>
            <p:nvPr/>
          </p:nvCxnSpPr>
          <p:spPr>
            <a:xfrm>
              <a:off x="5852550" y="2837775"/>
              <a:ext cx="0" cy="738000"/>
            </a:xfrm>
            <a:prstGeom prst="straightConnector1">
              <a:avLst/>
            </a:prstGeom>
            <a:noFill/>
            <a:ln cap="flat" cmpd="sng" w="19050">
              <a:solidFill>
                <a:srgbClr val="0B5394"/>
              </a:solidFill>
              <a:prstDash val="solid"/>
              <a:round/>
              <a:headEnd len="med" w="med" type="none"/>
              <a:tailEnd len="med" w="med" type="triangle"/>
            </a:ln>
          </p:spPr>
        </p:cxnSp>
        <p:cxnSp>
          <p:nvCxnSpPr>
            <p:cNvPr id="73" name="Google Shape;73;p14"/>
            <p:cNvCxnSpPr/>
            <p:nvPr/>
          </p:nvCxnSpPr>
          <p:spPr>
            <a:xfrm rot="10800000">
              <a:off x="6178875" y="2829975"/>
              <a:ext cx="0" cy="753600"/>
            </a:xfrm>
            <a:prstGeom prst="straightConnector1">
              <a:avLst/>
            </a:prstGeom>
            <a:noFill/>
            <a:ln cap="flat" cmpd="sng" w="19050">
              <a:solidFill>
                <a:srgbClr val="0B5394"/>
              </a:solidFill>
              <a:prstDash val="solid"/>
              <a:round/>
              <a:headEnd len="med" w="med" type="none"/>
              <a:tailEnd len="med" w="med" type="triangle"/>
            </a:ln>
          </p:spPr>
        </p:cxnSp>
        <p:sp>
          <p:nvSpPr>
            <p:cNvPr id="74" name="Google Shape;74;p14"/>
            <p:cNvSpPr txBox="1"/>
            <p:nvPr/>
          </p:nvSpPr>
          <p:spPr>
            <a:xfrm rot="-5400000">
              <a:off x="5219050" y="3018350"/>
              <a:ext cx="783900" cy="3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D85C6"/>
                  </a:solidFill>
                  <a:latin typeface="Verdana"/>
                  <a:ea typeface="Verdana"/>
                  <a:cs typeface="Verdana"/>
                  <a:sym typeface="Verdana"/>
                </a:rPr>
                <a:t>Search</a:t>
              </a:r>
              <a:endParaRPr b="1" sz="1200">
                <a:solidFill>
                  <a:srgbClr val="3D85C6"/>
                </a:solidFill>
                <a:latin typeface="Verdana"/>
                <a:ea typeface="Verdana"/>
                <a:cs typeface="Verdana"/>
                <a:sym typeface="Verdana"/>
              </a:endParaRPr>
            </a:p>
          </p:txBody>
        </p:sp>
        <p:sp>
          <p:nvSpPr>
            <p:cNvPr id="75" name="Google Shape;75;p14"/>
            <p:cNvSpPr txBox="1"/>
            <p:nvPr/>
          </p:nvSpPr>
          <p:spPr>
            <a:xfrm rot="5400000">
              <a:off x="5947375" y="3018350"/>
              <a:ext cx="960000" cy="3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D85C6"/>
                  </a:solidFill>
                  <a:latin typeface="Verdana"/>
                  <a:ea typeface="Verdana"/>
                  <a:cs typeface="Verdana"/>
                  <a:sym typeface="Verdana"/>
                </a:rPr>
                <a:t>Retrieve</a:t>
              </a:r>
              <a:endParaRPr b="1" sz="1200">
                <a:solidFill>
                  <a:srgbClr val="3D85C6"/>
                </a:solidFill>
                <a:latin typeface="Verdana"/>
                <a:ea typeface="Verdana"/>
                <a:cs typeface="Verdana"/>
                <a:sym typeface="Verdana"/>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9" name="Shape 299"/>
        <p:cNvGrpSpPr/>
        <p:nvPr/>
      </p:nvGrpSpPr>
      <p:grpSpPr>
        <a:xfrm>
          <a:off x="0" y="0"/>
          <a:ext cx="0" cy="0"/>
          <a:chOff x="0" y="0"/>
          <a:chExt cx="0" cy="0"/>
        </a:xfrm>
      </p:grpSpPr>
      <p:graphicFrame>
        <p:nvGraphicFramePr>
          <p:cNvPr id="300" name="Google Shape;300;p32"/>
          <p:cNvGraphicFramePr/>
          <p:nvPr/>
        </p:nvGraphicFramePr>
        <p:xfrm>
          <a:off x="410925" y="1093150"/>
          <a:ext cx="3000000" cy="3000000"/>
        </p:xfrm>
        <a:graphic>
          <a:graphicData uri="http://schemas.openxmlformats.org/drawingml/2006/table">
            <a:tbl>
              <a:tblPr>
                <a:noFill/>
                <a:tableStyleId>{1E7E9F45-DDE2-411B-AE31-8E165E786EAB}</a:tableStyleId>
              </a:tblPr>
              <a:tblGrid>
                <a:gridCol w="1161475"/>
                <a:gridCol w="3240850"/>
                <a:gridCol w="3902050"/>
              </a:tblGrid>
              <a:tr h="350250">
                <a:tc>
                  <a:txBody>
                    <a:bodyPr/>
                    <a:lstStyle/>
                    <a:p>
                      <a:pPr indent="0" lvl="0" marL="0" rtl="0" algn="ctr">
                        <a:lnSpc>
                          <a:spcPct val="171429"/>
                        </a:lnSpc>
                        <a:spcBef>
                          <a:spcPts val="0"/>
                        </a:spcBef>
                        <a:spcAft>
                          <a:spcPts val="0"/>
                        </a:spcAft>
                        <a:buNone/>
                      </a:pPr>
                      <a:r>
                        <a:rPr b="1" lang="en" sz="850">
                          <a:solidFill>
                            <a:schemeClr val="dk2"/>
                          </a:solidFill>
                          <a:latin typeface="Verdana"/>
                          <a:ea typeface="Verdana"/>
                          <a:cs typeface="Verdana"/>
                          <a:sym typeface="Verdana"/>
                        </a:rPr>
                        <a:t>Aspect</a:t>
                      </a:r>
                      <a:endParaRPr b="1" sz="850">
                        <a:solidFill>
                          <a:schemeClr val="dk2"/>
                        </a:solidFill>
                        <a:latin typeface="Verdana"/>
                        <a:ea typeface="Verdana"/>
                        <a:cs typeface="Verdana"/>
                        <a:sym typeface="Verdana"/>
                      </a:endParaRPr>
                    </a:p>
                  </a:txBody>
                  <a:tcPr marT="76200" marB="76200" marR="76200" marL="76200" anchor="b">
                    <a:lnL cap="flat" cmpd="sng">
                      <a:solidFill>
                        <a:schemeClr val="dk2"/>
                      </a:solidFill>
                      <a:prstDash val="solid"/>
                      <a:round/>
                      <a:headEnd len="sm" w="sm" type="none"/>
                      <a:tailEnd len="sm" w="sm" type="none"/>
                    </a:lnL>
                    <a:lnR cap="flat" cmpd="sng">
                      <a:solidFill>
                        <a:srgbClr val="595959"/>
                      </a:solidFill>
                      <a:prstDash val="solid"/>
                      <a:round/>
                      <a:headEnd len="sm" w="sm" type="none"/>
                      <a:tailEnd len="sm" w="sm" type="none"/>
                    </a:lnR>
                    <a:lnT cap="flat" cmpd="sng">
                      <a:solidFill>
                        <a:srgbClr val="595959"/>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lnSpc>
                          <a:spcPct val="171429"/>
                        </a:lnSpc>
                        <a:spcBef>
                          <a:spcPts val="0"/>
                        </a:spcBef>
                        <a:spcAft>
                          <a:spcPts val="0"/>
                        </a:spcAft>
                        <a:buNone/>
                      </a:pPr>
                      <a:r>
                        <a:rPr b="1" lang="en" sz="850">
                          <a:solidFill>
                            <a:srgbClr val="E69138"/>
                          </a:solidFill>
                          <a:latin typeface="Verdana"/>
                          <a:ea typeface="Verdana"/>
                          <a:cs typeface="Verdana"/>
                          <a:sym typeface="Verdana"/>
                        </a:rPr>
                        <a:t>Traditional Search Engines</a:t>
                      </a:r>
                      <a:endParaRPr b="1" sz="850">
                        <a:solidFill>
                          <a:srgbClr val="E69138"/>
                        </a:solidFill>
                        <a:latin typeface="Verdana"/>
                        <a:ea typeface="Verdana"/>
                        <a:cs typeface="Verdana"/>
                        <a:sym typeface="Verdana"/>
                      </a:endParaRPr>
                    </a:p>
                  </a:txBody>
                  <a:tcPr marT="76200" marB="76200" marR="76200" marL="76200" anchor="b">
                    <a:lnL cap="flat" cmpd="sng">
                      <a:solidFill>
                        <a:srgbClr val="595959"/>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E5E7EB"/>
                      </a:solidFill>
                      <a:prstDash val="solid"/>
                      <a:round/>
                      <a:headEnd len="sm" w="sm" type="none"/>
                      <a:tailEnd len="sm" w="sm" type="none"/>
                    </a:lnT>
                    <a:lnB cap="flat" cmpd="sng" w="9525">
                      <a:solidFill>
                        <a:srgbClr val="E5E7EB"/>
                      </a:solidFill>
                      <a:prstDash val="solid"/>
                      <a:round/>
                      <a:headEnd len="sm" w="sm" type="none"/>
                      <a:tailEnd len="sm" w="sm" type="none"/>
                    </a:lnB>
                    <a:solidFill>
                      <a:schemeClr val="lt2"/>
                    </a:solidFill>
                  </a:tcPr>
                </a:tc>
                <a:tc>
                  <a:txBody>
                    <a:bodyPr/>
                    <a:lstStyle/>
                    <a:p>
                      <a:pPr indent="0" lvl="0" marL="0" rtl="0" algn="ctr">
                        <a:lnSpc>
                          <a:spcPct val="171429"/>
                        </a:lnSpc>
                        <a:spcBef>
                          <a:spcPts val="0"/>
                        </a:spcBef>
                        <a:spcAft>
                          <a:spcPts val="0"/>
                        </a:spcAft>
                        <a:buNone/>
                      </a:pPr>
                      <a:r>
                        <a:rPr b="1" lang="en" sz="850">
                          <a:solidFill>
                            <a:srgbClr val="134F5C"/>
                          </a:solidFill>
                          <a:latin typeface="Verdana"/>
                          <a:ea typeface="Verdana"/>
                          <a:cs typeface="Verdana"/>
                          <a:sym typeface="Verdana"/>
                        </a:rPr>
                        <a:t>AI Search Engines</a:t>
                      </a:r>
                      <a:endParaRPr b="1" sz="850">
                        <a:solidFill>
                          <a:srgbClr val="134F5C"/>
                        </a:solidFill>
                        <a:latin typeface="Verdana"/>
                        <a:ea typeface="Verdana"/>
                        <a:cs typeface="Verdana"/>
                        <a:sym typeface="Verdana"/>
                      </a:endParaRPr>
                    </a:p>
                  </a:txBody>
                  <a:tcPr marT="76200" marB="76200" marR="76200" marL="76200" anchor="b">
                    <a:lnL cap="flat" cmpd="sng">
                      <a:solidFill>
                        <a:srgbClr val="000000"/>
                      </a:solidFill>
                      <a:prstDash val="solid"/>
                      <a:round/>
                      <a:headEnd len="sm" w="sm" type="none"/>
                      <a:tailEnd len="sm" w="sm" type="none"/>
                    </a:lnL>
                    <a:lnR cap="flat" cmpd="sng">
                      <a:solidFill>
                        <a:srgbClr val="E5E7EB"/>
                      </a:solidFill>
                      <a:prstDash val="solid"/>
                      <a:round/>
                      <a:headEnd len="sm" w="sm" type="none"/>
                      <a:tailEnd len="sm" w="sm" type="none"/>
                    </a:lnR>
                    <a:lnT cap="flat" cmpd="sng">
                      <a:solidFill>
                        <a:srgbClr val="E5E7EB"/>
                      </a:solidFill>
                      <a:prstDash val="solid"/>
                      <a:round/>
                      <a:headEnd len="sm" w="sm" type="none"/>
                      <a:tailEnd len="sm" w="sm" type="none"/>
                    </a:lnT>
                    <a:lnB cap="flat" cmpd="sng" w="9525">
                      <a:solidFill>
                        <a:srgbClr val="E5E7EB"/>
                      </a:solidFill>
                      <a:prstDash val="solid"/>
                      <a:round/>
                      <a:headEnd len="sm" w="sm" type="none"/>
                      <a:tailEnd len="sm" w="sm" type="none"/>
                    </a:lnB>
                    <a:solidFill>
                      <a:schemeClr val="lt2"/>
                    </a:solidFill>
                  </a:tcPr>
                </a:tc>
              </a:tr>
              <a:tr h="561400">
                <a:tc>
                  <a:txBody>
                    <a:bodyPr/>
                    <a:lstStyle/>
                    <a:p>
                      <a:pPr indent="0" lvl="0" marL="0" rtl="0" algn="l">
                        <a:lnSpc>
                          <a:spcPct val="171429"/>
                        </a:lnSpc>
                        <a:spcBef>
                          <a:spcPts val="0"/>
                        </a:spcBef>
                        <a:spcAft>
                          <a:spcPts val="0"/>
                        </a:spcAft>
                        <a:buNone/>
                      </a:pPr>
                      <a:r>
                        <a:rPr lang="en" sz="950">
                          <a:solidFill>
                            <a:srgbClr val="134F5C"/>
                          </a:solidFill>
                          <a:latin typeface="Verdana"/>
                          <a:ea typeface="Verdana"/>
                          <a:cs typeface="Verdana"/>
                          <a:sym typeface="Verdana"/>
                        </a:rPr>
                        <a:t>Query Understanding</a:t>
                      </a:r>
                      <a:endParaRPr sz="950">
                        <a:solidFill>
                          <a:srgbClr val="134F5C"/>
                        </a:solidFill>
                        <a:latin typeface="Verdana"/>
                        <a:ea typeface="Verdana"/>
                        <a:cs typeface="Verdana"/>
                        <a:sym typeface="Verdana"/>
                      </a:endParaRPr>
                    </a:p>
                  </a:txBody>
                  <a:tcPr marT="68950" marB="68950" marR="76200" marL="76200" anchor="ctr">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latin typeface="Verdana"/>
                          <a:ea typeface="Verdana"/>
                          <a:cs typeface="Verdana"/>
                          <a:sym typeface="Verdana"/>
                        </a:rPr>
                        <a:t>Rely on </a:t>
                      </a:r>
                      <a:r>
                        <a:rPr b="1" lang="en" sz="950">
                          <a:latin typeface="Verdana"/>
                          <a:ea typeface="Verdana"/>
                          <a:cs typeface="Verdana"/>
                          <a:sym typeface="Verdana"/>
                        </a:rPr>
                        <a:t>keyword matching</a:t>
                      </a:r>
                      <a:r>
                        <a:rPr lang="en" sz="950">
                          <a:latin typeface="Verdana"/>
                          <a:ea typeface="Verdana"/>
                          <a:cs typeface="Verdana"/>
                          <a:sym typeface="Verdana"/>
                        </a:rPr>
                        <a:t> and basic natural language processing</a:t>
                      </a:r>
                      <a:endParaRPr sz="950">
                        <a:latin typeface="Verdana"/>
                        <a:ea typeface="Verdana"/>
                        <a:cs typeface="Verdana"/>
                        <a:sym typeface="Verdana"/>
                      </a:endParaRPr>
                    </a:p>
                  </a:txBody>
                  <a:tcPr marT="68950" marB="68950" marR="76200" marL="762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E5E7EB"/>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latin typeface="Verdana"/>
                          <a:ea typeface="Verdana"/>
                          <a:cs typeface="Verdana"/>
                          <a:sym typeface="Verdana"/>
                        </a:rPr>
                        <a:t>Use advanced NLP models to understand the intent and context behind natural language queries</a:t>
                      </a:r>
                      <a:endParaRPr sz="950">
                        <a:latin typeface="Verdana"/>
                        <a:ea typeface="Verdana"/>
                        <a:cs typeface="Verdana"/>
                        <a:sym typeface="Verdana"/>
                      </a:endParaRPr>
                    </a:p>
                  </a:txBody>
                  <a:tcPr marT="68950" marB="68950" marR="76200" marL="7620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E5E7EB"/>
                      </a:solidFill>
                      <a:prstDash val="solid"/>
                      <a:round/>
                      <a:headEnd len="sm" w="sm" type="none"/>
                      <a:tailEnd len="sm" w="sm" type="none"/>
                    </a:lnT>
                    <a:lnB cap="flat" cmpd="sng" w="9525">
                      <a:solidFill>
                        <a:srgbClr val="000000"/>
                      </a:solidFill>
                      <a:prstDash val="solid"/>
                      <a:round/>
                      <a:headEnd len="sm" w="sm" type="none"/>
                      <a:tailEnd len="sm" w="sm" type="none"/>
                    </a:lnB>
                  </a:tcPr>
                </a:tc>
              </a:tr>
              <a:tr h="648075">
                <a:tc>
                  <a:txBody>
                    <a:bodyPr/>
                    <a:lstStyle/>
                    <a:p>
                      <a:pPr indent="0" lvl="0" marL="0" rtl="0" algn="l">
                        <a:lnSpc>
                          <a:spcPct val="171429"/>
                        </a:lnSpc>
                        <a:spcBef>
                          <a:spcPts val="0"/>
                        </a:spcBef>
                        <a:spcAft>
                          <a:spcPts val="0"/>
                        </a:spcAft>
                        <a:buNone/>
                      </a:pPr>
                      <a:r>
                        <a:rPr lang="en" sz="950">
                          <a:solidFill>
                            <a:srgbClr val="134F5C"/>
                          </a:solidFill>
                          <a:latin typeface="Verdana"/>
                          <a:ea typeface="Verdana"/>
                          <a:cs typeface="Verdana"/>
                          <a:sym typeface="Verdana"/>
                        </a:rPr>
                        <a:t>Result Presentation</a:t>
                      </a:r>
                      <a:endParaRPr sz="950">
                        <a:solidFill>
                          <a:srgbClr val="134F5C"/>
                        </a:solidFill>
                        <a:latin typeface="Verdana"/>
                        <a:ea typeface="Verdana"/>
                        <a:cs typeface="Verdana"/>
                        <a:sym typeface="Verdana"/>
                      </a:endParaRPr>
                    </a:p>
                  </a:txBody>
                  <a:tcPr marT="68950" marB="68950" marR="76200" marL="76200" anchor="ctr">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latin typeface="Verdana"/>
                          <a:ea typeface="Verdana"/>
                          <a:cs typeface="Verdana"/>
                          <a:sym typeface="Verdana"/>
                        </a:rPr>
                        <a:t>Provide a </a:t>
                      </a:r>
                      <a:r>
                        <a:rPr lang="en" sz="950" u="sng">
                          <a:latin typeface="Verdana"/>
                          <a:ea typeface="Verdana"/>
                          <a:cs typeface="Verdana"/>
                          <a:sym typeface="Verdana"/>
                        </a:rPr>
                        <a:t>ranked list of relevant web pages</a:t>
                      </a:r>
                      <a:r>
                        <a:rPr lang="en" sz="950">
                          <a:latin typeface="Verdana"/>
                          <a:ea typeface="Verdana"/>
                          <a:cs typeface="Verdana"/>
                          <a:sym typeface="Verdana"/>
                        </a:rPr>
                        <a:t> for the user to navigate and extract information from</a:t>
                      </a:r>
                      <a:endParaRPr sz="950">
                        <a:latin typeface="Verdana"/>
                        <a:ea typeface="Verdana"/>
                        <a:cs typeface="Verdana"/>
                        <a:sym typeface="Verdana"/>
                      </a:endParaRPr>
                    </a:p>
                  </a:txBody>
                  <a:tcPr marT="68950" marB="68950" marR="76200" marL="762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latin typeface="Verdana"/>
                          <a:ea typeface="Verdana"/>
                          <a:cs typeface="Verdana"/>
                          <a:sym typeface="Verdana"/>
                        </a:rPr>
                        <a:t>Can generate </a:t>
                      </a:r>
                      <a:r>
                        <a:rPr lang="en" sz="950" u="sng">
                          <a:latin typeface="Verdana"/>
                          <a:ea typeface="Verdana"/>
                          <a:cs typeface="Verdana"/>
                          <a:sym typeface="Verdana"/>
                        </a:rPr>
                        <a:t>direct answers, summaries, and engage in conversational exchanges</a:t>
                      </a:r>
                      <a:r>
                        <a:rPr lang="en" sz="950">
                          <a:latin typeface="Verdana"/>
                          <a:ea typeface="Verdana"/>
                          <a:cs typeface="Verdana"/>
                          <a:sym typeface="Verdana"/>
                        </a:rPr>
                        <a:t> to provide information</a:t>
                      </a:r>
                      <a:endParaRPr sz="950">
                        <a:latin typeface="Verdana"/>
                        <a:ea typeface="Verdana"/>
                        <a:cs typeface="Verdana"/>
                        <a:sym typeface="Verdana"/>
                      </a:endParaRPr>
                    </a:p>
                  </a:txBody>
                  <a:tcPr marT="68950" marB="68950" marR="76200" marL="7620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97000">
                <a:tc>
                  <a:txBody>
                    <a:bodyPr/>
                    <a:lstStyle/>
                    <a:p>
                      <a:pPr indent="0" lvl="0" marL="0" rtl="0" algn="l">
                        <a:lnSpc>
                          <a:spcPct val="171429"/>
                        </a:lnSpc>
                        <a:spcBef>
                          <a:spcPts val="0"/>
                        </a:spcBef>
                        <a:spcAft>
                          <a:spcPts val="0"/>
                        </a:spcAft>
                        <a:buNone/>
                      </a:pPr>
                      <a:r>
                        <a:rPr lang="en" sz="950">
                          <a:solidFill>
                            <a:srgbClr val="134F5C"/>
                          </a:solidFill>
                          <a:latin typeface="Verdana"/>
                          <a:ea typeface="Verdana"/>
                          <a:cs typeface="Verdana"/>
                          <a:sym typeface="Verdana"/>
                        </a:rPr>
                        <a:t>Personalization</a:t>
                      </a:r>
                      <a:endParaRPr sz="950">
                        <a:solidFill>
                          <a:srgbClr val="134F5C"/>
                        </a:solidFill>
                        <a:latin typeface="Verdana"/>
                        <a:ea typeface="Verdana"/>
                        <a:cs typeface="Verdana"/>
                        <a:sym typeface="Verdana"/>
                      </a:endParaRPr>
                    </a:p>
                  </a:txBody>
                  <a:tcPr marT="68950" marB="68950" marR="76200" marL="76200" anchor="ctr">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latin typeface="Verdana"/>
                          <a:ea typeface="Verdana"/>
                          <a:cs typeface="Verdana"/>
                          <a:sym typeface="Verdana"/>
                        </a:rPr>
                        <a:t>Offer some personalization based on factors like location and search history</a:t>
                      </a:r>
                      <a:endParaRPr sz="950">
                        <a:latin typeface="Verdana"/>
                        <a:ea typeface="Verdana"/>
                        <a:cs typeface="Verdana"/>
                        <a:sym typeface="Verdana"/>
                      </a:endParaRPr>
                    </a:p>
                  </a:txBody>
                  <a:tcPr marT="68950" marB="68950" marR="76200" marL="762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latin typeface="Verdana"/>
                          <a:ea typeface="Verdana"/>
                          <a:cs typeface="Verdana"/>
                          <a:sym typeface="Verdana"/>
                        </a:rPr>
                        <a:t>Provide </a:t>
                      </a:r>
                      <a:r>
                        <a:rPr lang="en" sz="950" u="sng">
                          <a:latin typeface="Verdana"/>
                          <a:ea typeface="Verdana"/>
                          <a:cs typeface="Verdana"/>
                          <a:sym typeface="Verdana"/>
                        </a:rPr>
                        <a:t>highly personalized results</a:t>
                      </a:r>
                      <a:r>
                        <a:rPr lang="en" sz="950">
                          <a:latin typeface="Verdana"/>
                          <a:ea typeface="Verdana"/>
                          <a:cs typeface="Verdana"/>
                          <a:sym typeface="Verdana"/>
                        </a:rPr>
                        <a:t> tailored to user preferences, interests, and context</a:t>
                      </a:r>
                      <a:endParaRPr sz="950">
                        <a:latin typeface="Verdana"/>
                        <a:ea typeface="Verdana"/>
                        <a:cs typeface="Verdana"/>
                        <a:sym typeface="Verdana"/>
                      </a:endParaRPr>
                    </a:p>
                  </a:txBody>
                  <a:tcPr marT="68950" marB="68950" marR="76200" marL="7620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94200">
                <a:tc>
                  <a:txBody>
                    <a:bodyPr/>
                    <a:lstStyle/>
                    <a:p>
                      <a:pPr indent="0" lvl="0" marL="0" rtl="0" algn="l">
                        <a:lnSpc>
                          <a:spcPct val="171429"/>
                        </a:lnSpc>
                        <a:spcBef>
                          <a:spcPts val="0"/>
                        </a:spcBef>
                        <a:spcAft>
                          <a:spcPts val="0"/>
                        </a:spcAft>
                        <a:buNone/>
                      </a:pPr>
                      <a:r>
                        <a:rPr lang="en" sz="950">
                          <a:solidFill>
                            <a:srgbClr val="134F5C"/>
                          </a:solidFill>
                          <a:latin typeface="Verdana"/>
                          <a:ea typeface="Verdana"/>
                          <a:cs typeface="Verdana"/>
                          <a:sym typeface="Verdana"/>
                        </a:rPr>
                        <a:t>Continuous Learning</a:t>
                      </a:r>
                      <a:endParaRPr sz="950">
                        <a:solidFill>
                          <a:srgbClr val="134F5C"/>
                        </a:solidFill>
                        <a:latin typeface="Verdana"/>
                        <a:ea typeface="Verdana"/>
                        <a:cs typeface="Verdana"/>
                        <a:sym typeface="Verdana"/>
                      </a:endParaRPr>
                    </a:p>
                  </a:txBody>
                  <a:tcPr marT="68950" marB="68950" marR="76200" marL="76200" anchor="ctr">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latin typeface="Verdana"/>
                          <a:ea typeface="Verdana"/>
                          <a:cs typeface="Verdana"/>
                          <a:sym typeface="Verdana"/>
                        </a:rPr>
                        <a:t>Rely on </a:t>
                      </a:r>
                      <a:r>
                        <a:rPr lang="en" sz="950" u="sng">
                          <a:latin typeface="Verdana"/>
                          <a:ea typeface="Verdana"/>
                          <a:cs typeface="Verdana"/>
                          <a:sym typeface="Verdana"/>
                        </a:rPr>
                        <a:t>predefined algorithms and ranking factors</a:t>
                      </a:r>
                      <a:r>
                        <a:rPr lang="en" sz="950">
                          <a:latin typeface="Verdana"/>
                          <a:ea typeface="Verdana"/>
                          <a:cs typeface="Verdana"/>
                          <a:sym typeface="Verdana"/>
                        </a:rPr>
                        <a:t> that are updated periodically</a:t>
                      </a:r>
                      <a:endParaRPr sz="950">
                        <a:latin typeface="Verdana"/>
                        <a:ea typeface="Verdana"/>
                        <a:cs typeface="Verdana"/>
                        <a:sym typeface="Verdana"/>
                      </a:endParaRPr>
                    </a:p>
                  </a:txBody>
                  <a:tcPr marT="68950" marB="68950" marR="76200" marL="762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u="sng">
                          <a:latin typeface="Verdana"/>
                          <a:ea typeface="Verdana"/>
                          <a:cs typeface="Verdana"/>
                          <a:sym typeface="Verdana"/>
                        </a:rPr>
                        <a:t>Continuously learn and adapt</a:t>
                      </a:r>
                      <a:r>
                        <a:rPr lang="en" sz="950">
                          <a:latin typeface="Verdana"/>
                          <a:ea typeface="Verdana"/>
                          <a:cs typeface="Verdana"/>
                          <a:sym typeface="Verdana"/>
                        </a:rPr>
                        <a:t> their models based on </a:t>
                      </a:r>
                      <a:r>
                        <a:rPr b="1" lang="en" sz="950">
                          <a:latin typeface="Verdana"/>
                          <a:ea typeface="Verdana"/>
                          <a:cs typeface="Verdana"/>
                          <a:sym typeface="Verdana"/>
                        </a:rPr>
                        <a:t>user interactions and feedback</a:t>
                      </a:r>
                      <a:r>
                        <a:rPr lang="en" sz="950">
                          <a:latin typeface="Verdana"/>
                          <a:ea typeface="Verdana"/>
                          <a:cs typeface="Verdana"/>
                          <a:sym typeface="Verdana"/>
                        </a:rPr>
                        <a:t> to improve results over time</a:t>
                      </a:r>
                      <a:endParaRPr sz="950">
                        <a:latin typeface="Verdana"/>
                        <a:ea typeface="Verdana"/>
                        <a:cs typeface="Verdana"/>
                        <a:sym typeface="Verdana"/>
                      </a:endParaRPr>
                    </a:p>
                  </a:txBody>
                  <a:tcPr marT="68950" marB="68950" marR="76200" marL="7620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45700">
                <a:tc>
                  <a:txBody>
                    <a:bodyPr/>
                    <a:lstStyle/>
                    <a:p>
                      <a:pPr indent="0" lvl="0" marL="0" rtl="0" algn="l">
                        <a:lnSpc>
                          <a:spcPct val="171429"/>
                        </a:lnSpc>
                        <a:spcBef>
                          <a:spcPts val="0"/>
                        </a:spcBef>
                        <a:spcAft>
                          <a:spcPts val="0"/>
                        </a:spcAft>
                        <a:buNone/>
                      </a:pPr>
                      <a:r>
                        <a:rPr lang="en" sz="950">
                          <a:solidFill>
                            <a:srgbClr val="134F5C"/>
                          </a:solidFill>
                          <a:latin typeface="Verdana"/>
                          <a:ea typeface="Verdana"/>
                          <a:cs typeface="Verdana"/>
                          <a:sym typeface="Verdana"/>
                        </a:rPr>
                        <a:t>Multimodal Search</a:t>
                      </a:r>
                      <a:endParaRPr sz="950">
                        <a:solidFill>
                          <a:srgbClr val="134F5C"/>
                        </a:solidFill>
                        <a:latin typeface="Verdana"/>
                        <a:ea typeface="Verdana"/>
                        <a:cs typeface="Verdana"/>
                        <a:sym typeface="Verdana"/>
                      </a:endParaRPr>
                    </a:p>
                  </a:txBody>
                  <a:tcPr marT="68950" marB="68950" marR="76200" marL="76200" anchor="ctr">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latin typeface="Verdana"/>
                          <a:ea typeface="Verdana"/>
                          <a:cs typeface="Verdana"/>
                          <a:sym typeface="Verdana"/>
                        </a:rPr>
                        <a:t>Primarily support text-based queries, with some voice search capabilities</a:t>
                      </a:r>
                      <a:endParaRPr sz="950">
                        <a:latin typeface="Verdana"/>
                        <a:ea typeface="Verdana"/>
                        <a:cs typeface="Verdana"/>
                        <a:sym typeface="Verdana"/>
                      </a:endParaRPr>
                    </a:p>
                  </a:txBody>
                  <a:tcPr marT="68950" marB="68950" marR="76200" marL="762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950">
                          <a:latin typeface="Verdana"/>
                          <a:ea typeface="Verdana"/>
                          <a:cs typeface="Verdana"/>
                          <a:sym typeface="Verdana"/>
                        </a:rPr>
                        <a:t>Can handle multimodal inputs like voice queries, images, and potentially gestures or other interactive modes</a:t>
                      </a:r>
                      <a:endParaRPr sz="950">
                        <a:latin typeface="Verdana"/>
                        <a:ea typeface="Verdana"/>
                        <a:cs typeface="Verdana"/>
                        <a:sym typeface="Verdana"/>
                      </a:endParaRPr>
                    </a:p>
                  </a:txBody>
                  <a:tcPr marT="68950" marB="68950" marR="76200" marL="7620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301" name="Google Shape;301;p32"/>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45818E"/>
                </a:solidFill>
                <a:latin typeface="Verdana"/>
                <a:ea typeface="Verdana"/>
                <a:cs typeface="Verdana"/>
                <a:sym typeface="Verdana"/>
              </a:rPr>
              <a:t>Traditional vs AI-Powered </a:t>
            </a:r>
            <a:r>
              <a:rPr lang="en">
                <a:solidFill>
                  <a:srgbClr val="45818E"/>
                </a:solidFill>
                <a:latin typeface="Verdana"/>
                <a:ea typeface="Verdana"/>
                <a:cs typeface="Verdana"/>
                <a:sym typeface="Verdana"/>
              </a:rPr>
              <a:t>Search engines</a:t>
            </a:r>
            <a:endParaRPr>
              <a:solidFill>
                <a:srgbClr val="45818E"/>
              </a:solidFill>
              <a:latin typeface="Verdana"/>
              <a:ea typeface="Verdana"/>
              <a:cs typeface="Verdana"/>
              <a:sym typeface="Verdana"/>
            </a:endParaRPr>
          </a:p>
        </p:txBody>
      </p:sp>
      <p:sp>
        <p:nvSpPr>
          <p:cNvPr id="302" name="Google Shape;302;p32"/>
          <p:cNvSpPr txBox="1"/>
          <p:nvPr/>
        </p:nvSpPr>
        <p:spPr>
          <a:xfrm>
            <a:off x="7163450" y="4644100"/>
            <a:ext cx="1965300" cy="5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666666"/>
                </a:solidFill>
                <a:latin typeface="Verdana"/>
                <a:ea typeface="Verdana"/>
                <a:cs typeface="Verdana"/>
                <a:sym typeface="Verdana"/>
              </a:rPr>
              <a:t>T</a:t>
            </a:r>
            <a:r>
              <a:rPr lang="en" sz="900">
                <a:solidFill>
                  <a:srgbClr val="666666"/>
                </a:solidFill>
                <a:latin typeface="Verdana"/>
                <a:ea typeface="Verdana"/>
                <a:cs typeface="Verdana"/>
                <a:sym typeface="Verdana"/>
              </a:rPr>
              <a:t>aken from </a:t>
            </a:r>
            <a:r>
              <a:rPr lang="en" sz="900" u="sng">
                <a:solidFill>
                  <a:schemeClr val="hlink"/>
                </a:solidFill>
                <a:latin typeface="Verdana"/>
                <a:ea typeface="Verdana"/>
                <a:cs typeface="Verdana"/>
                <a:sym typeface="Verdana"/>
                <a:hlinkClick r:id="rId3"/>
              </a:rPr>
              <a:t>Perplexity AI</a:t>
            </a:r>
            <a:r>
              <a:rPr lang="en" sz="900">
                <a:solidFill>
                  <a:srgbClr val="666666"/>
                </a:solidFill>
                <a:latin typeface="Verdana"/>
                <a:ea typeface="Verdana"/>
                <a:cs typeface="Verdana"/>
                <a:sym typeface="Verdana"/>
              </a:rPr>
              <a:t>.</a:t>
            </a:r>
            <a:endParaRPr sz="900">
              <a:solidFill>
                <a:srgbClr val="666666"/>
              </a:solidFill>
              <a:latin typeface="Verdana"/>
              <a:ea typeface="Verdana"/>
              <a:cs typeface="Verdana"/>
              <a:sym typeface="Verdan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3"/>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45818E"/>
                </a:solidFill>
                <a:latin typeface="Verdana"/>
                <a:ea typeface="Verdana"/>
                <a:cs typeface="Verdana"/>
                <a:sym typeface="Verdana"/>
              </a:rPr>
              <a:t>Challenges for </a:t>
            </a:r>
            <a:r>
              <a:rPr i="1" lang="en">
                <a:solidFill>
                  <a:srgbClr val="45818E"/>
                </a:solidFill>
                <a:latin typeface="Verdana"/>
                <a:ea typeface="Verdana"/>
                <a:cs typeface="Verdana"/>
                <a:sym typeface="Verdana"/>
              </a:rPr>
              <a:t>LLM-Powered Search</a:t>
            </a:r>
            <a:endParaRPr i="1">
              <a:solidFill>
                <a:srgbClr val="45818E"/>
              </a:solidFill>
              <a:latin typeface="Verdana"/>
              <a:ea typeface="Verdana"/>
              <a:cs typeface="Verdana"/>
              <a:sym typeface="Verdana"/>
            </a:endParaRPr>
          </a:p>
        </p:txBody>
      </p:sp>
      <p:sp>
        <p:nvSpPr>
          <p:cNvPr id="308" name="Google Shape;308;p33"/>
          <p:cNvSpPr txBox="1"/>
          <p:nvPr/>
        </p:nvSpPr>
        <p:spPr>
          <a:xfrm>
            <a:off x="408700" y="1056425"/>
            <a:ext cx="7438200" cy="18009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rgbClr val="666666"/>
              </a:buClr>
              <a:buSzPts val="1500"/>
              <a:buFont typeface="Verdana"/>
              <a:buChar char="●"/>
            </a:pPr>
            <a:r>
              <a:rPr lang="en" sz="1500">
                <a:solidFill>
                  <a:srgbClr val="666666"/>
                </a:solidFill>
                <a:latin typeface="Verdana"/>
                <a:ea typeface="Verdana"/>
                <a:cs typeface="Verdana"/>
                <a:sym typeface="Verdana"/>
              </a:rPr>
              <a:t>Lack of transparency and control.</a:t>
            </a:r>
            <a:endParaRPr sz="1500">
              <a:solidFill>
                <a:srgbClr val="666666"/>
              </a:solidFill>
              <a:latin typeface="Verdana"/>
              <a:ea typeface="Verdana"/>
              <a:cs typeface="Verdana"/>
              <a:sym typeface="Verdana"/>
            </a:endParaRPr>
          </a:p>
          <a:p>
            <a:pPr indent="-323850" lvl="0" marL="457200" rtl="0" algn="l">
              <a:spcBef>
                <a:spcPts val="0"/>
              </a:spcBef>
              <a:spcAft>
                <a:spcPts val="0"/>
              </a:spcAft>
              <a:buClr>
                <a:srgbClr val="666666"/>
              </a:buClr>
              <a:buSzPts val="1500"/>
              <a:buFont typeface="Verdana"/>
              <a:buChar char="●"/>
            </a:pPr>
            <a:r>
              <a:rPr lang="en" sz="1500">
                <a:solidFill>
                  <a:srgbClr val="666666"/>
                </a:solidFill>
                <a:latin typeface="Verdana"/>
                <a:ea typeface="Verdana"/>
                <a:cs typeface="Verdana"/>
                <a:sym typeface="Verdana"/>
              </a:rPr>
              <a:t>Dependency on the quality of the training data.</a:t>
            </a:r>
            <a:endParaRPr sz="1500">
              <a:solidFill>
                <a:srgbClr val="666666"/>
              </a:solidFill>
              <a:latin typeface="Verdana"/>
              <a:ea typeface="Verdana"/>
              <a:cs typeface="Verdana"/>
              <a:sym typeface="Verdana"/>
            </a:endParaRPr>
          </a:p>
          <a:p>
            <a:pPr indent="-323850" lvl="0" marL="457200" rtl="0" algn="l">
              <a:spcBef>
                <a:spcPts val="0"/>
              </a:spcBef>
              <a:spcAft>
                <a:spcPts val="0"/>
              </a:spcAft>
              <a:buClr>
                <a:srgbClr val="666666"/>
              </a:buClr>
              <a:buSzPts val="1500"/>
              <a:buFont typeface="Verdana"/>
              <a:buChar char="●"/>
            </a:pPr>
            <a:r>
              <a:rPr lang="en" sz="1500">
                <a:solidFill>
                  <a:srgbClr val="666666"/>
                </a:solidFill>
                <a:latin typeface="Verdana"/>
                <a:ea typeface="Verdana"/>
                <a:cs typeface="Verdana"/>
                <a:sym typeface="Verdana"/>
              </a:rPr>
              <a:t>Prone to biases in the training data.</a:t>
            </a:r>
            <a:endParaRPr sz="1500">
              <a:solidFill>
                <a:srgbClr val="666666"/>
              </a:solidFill>
              <a:latin typeface="Verdana"/>
              <a:ea typeface="Verdana"/>
              <a:cs typeface="Verdana"/>
              <a:sym typeface="Verdana"/>
            </a:endParaRPr>
          </a:p>
          <a:p>
            <a:pPr indent="-323850" lvl="0" marL="457200" rtl="0" algn="l">
              <a:spcBef>
                <a:spcPts val="0"/>
              </a:spcBef>
              <a:spcAft>
                <a:spcPts val="0"/>
              </a:spcAft>
              <a:buClr>
                <a:srgbClr val="666666"/>
              </a:buClr>
              <a:buSzPts val="1500"/>
              <a:buFont typeface="Verdana"/>
              <a:buChar char="●"/>
            </a:pPr>
            <a:r>
              <a:rPr lang="en" sz="1500">
                <a:solidFill>
                  <a:srgbClr val="666666"/>
                </a:solidFill>
                <a:latin typeface="Verdana"/>
                <a:ea typeface="Verdana"/>
                <a:cs typeface="Verdana"/>
                <a:sym typeface="Verdana"/>
              </a:rPr>
              <a:t>Computational complexity and scalability.</a:t>
            </a:r>
            <a:endParaRPr sz="1500">
              <a:solidFill>
                <a:srgbClr val="666666"/>
              </a:solidFill>
              <a:latin typeface="Verdana"/>
              <a:ea typeface="Verdana"/>
              <a:cs typeface="Verdana"/>
              <a:sym typeface="Verdana"/>
            </a:endParaRPr>
          </a:p>
          <a:p>
            <a:pPr indent="-323850" lvl="0" marL="457200" rtl="0" algn="l">
              <a:spcBef>
                <a:spcPts val="0"/>
              </a:spcBef>
              <a:spcAft>
                <a:spcPts val="0"/>
              </a:spcAft>
              <a:buClr>
                <a:srgbClr val="666666"/>
              </a:buClr>
              <a:buSzPts val="1500"/>
              <a:buFont typeface="Verdana"/>
              <a:buChar char="●"/>
            </a:pPr>
            <a:r>
              <a:rPr lang="en" sz="1500">
                <a:solidFill>
                  <a:srgbClr val="666666"/>
                </a:solidFill>
                <a:latin typeface="Verdana"/>
                <a:ea typeface="Verdana"/>
                <a:cs typeface="Verdana"/>
                <a:sym typeface="Verdana"/>
              </a:rPr>
              <a:t>Hallucinations.</a:t>
            </a:r>
            <a:endParaRPr sz="1500">
              <a:solidFill>
                <a:srgbClr val="666666"/>
              </a:solidFill>
              <a:latin typeface="Verdana"/>
              <a:ea typeface="Verdana"/>
              <a:cs typeface="Verdana"/>
              <a:sym typeface="Verdana"/>
            </a:endParaRPr>
          </a:p>
          <a:p>
            <a:pPr indent="-323850" lvl="0" marL="457200" rtl="0" algn="l">
              <a:spcBef>
                <a:spcPts val="0"/>
              </a:spcBef>
              <a:spcAft>
                <a:spcPts val="0"/>
              </a:spcAft>
              <a:buClr>
                <a:srgbClr val="666666"/>
              </a:buClr>
              <a:buSzPts val="1500"/>
              <a:buFont typeface="Verdana"/>
              <a:buChar char="●"/>
            </a:pPr>
            <a:r>
              <a:rPr lang="en" sz="1500">
                <a:solidFill>
                  <a:srgbClr val="666666"/>
                </a:solidFill>
                <a:latin typeface="Verdana"/>
                <a:ea typeface="Verdana"/>
                <a:cs typeface="Verdana"/>
                <a:sym typeface="Verdana"/>
              </a:rPr>
              <a:t>Ethical and trust issues with content generation.</a:t>
            </a:r>
            <a:endParaRPr sz="1500">
              <a:solidFill>
                <a:srgbClr val="666666"/>
              </a:solidFill>
              <a:latin typeface="Verdana"/>
              <a:ea typeface="Verdana"/>
              <a:cs typeface="Verdana"/>
              <a:sym typeface="Verdana"/>
            </a:endParaRPr>
          </a:p>
          <a:p>
            <a:pPr indent="-323850" lvl="0" marL="457200" rtl="0" algn="l">
              <a:spcBef>
                <a:spcPts val="0"/>
              </a:spcBef>
              <a:spcAft>
                <a:spcPts val="0"/>
              </a:spcAft>
              <a:buClr>
                <a:srgbClr val="666666"/>
              </a:buClr>
              <a:buSzPts val="1500"/>
              <a:buFont typeface="Verdana"/>
              <a:buChar char="●"/>
            </a:pPr>
            <a:r>
              <a:rPr lang="en" sz="1500">
                <a:solidFill>
                  <a:srgbClr val="666666"/>
                </a:solidFill>
                <a:latin typeface="Verdana"/>
                <a:ea typeface="Verdana"/>
                <a:cs typeface="Verdana"/>
                <a:sym typeface="Verdana"/>
              </a:rPr>
              <a:t>…</a:t>
            </a:r>
            <a:endParaRPr sz="1500">
              <a:solidFill>
                <a:srgbClr val="666666"/>
              </a:solidFill>
              <a:latin typeface="Verdana"/>
              <a:ea typeface="Verdana"/>
              <a:cs typeface="Verdana"/>
              <a:sym typeface="Verdana"/>
            </a:endParaRPr>
          </a:p>
        </p:txBody>
      </p:sp>
      <p:sp>
        <p:nvSpPr>
          <p:cNvPr id="309" name="Google Shape;309;p33"/>
          <p:cNvSpPr txBox="1"/>
          <p:nvPr/>
        </p:nvSpPr>
        <p:spPr>
          <a:xfrm>
            <a:off x="1786325" y="3618900"/>
            <a:ext cx="2558400" cy="646500"/>
          </a:xfrm>
          <a:prstGeom prst="rect">
            <a:avLst/>
          </a:prstGeom>
          <a:solidFill>
            <a:srgbClr val="E1E2E4"/>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244C4F"/>
                </a:solidFill>
                <a:latin typeface="Verdana"/>
                <a:ea typeface="Verdana"/>
                <a:cs typeface="Verdana"/>
                <a:sym typeface="Verdana"/>
              </a:rPr>
              <a:t>Human-in-the-loop.</a:t>
            </a:r>
            <a:endParaRPr sz="1500">
              <a:solidFill>
                <a:srgbClr val="244C4F"/>
              </a:solidFill>
              <a:latin typeface="Verdana"/>
              <a:ea typeface="Verdana"/>
              <a:cs typeface="Verdana"/>
              <a:sym typeface="Verdana"/>
            </a:endParaRPr>
          </a:p>
          <a:p>
            <a:pPr indent="0" lvl="0" marL="0" rtl="0" algn="l">
              <a:spcBef>
                <a:spcPts val="0"/>
              </a:spcBef>
              <a:spcAft>
                <a:spcPts val="0"/>
              </a:spcAft>
              <a:buNone/>
            </a:pPr>
            <a:r>
              <a:rPr lang="en" sz="1500">
                <a:solidFill>
                  <a:srgbClr val="244C4F"/>
                </a:solidFill>
                <a:latin typeface="Verdana"/>
                <a:ea typeface="Verdana"/>
                <a:cs typeface="Verdana"/>
                <a:sym typeface="Verdana"/>
              </a:rPr>
              <a:t>Hybrid search systems.</a:t>
            </a:r>
            <a:endParaRPr sz="1500">
              <a:solidFill>
                <a:srgbClr val="244C4F"/>
              </a:solidFill>
              <a:latin typeface="Verdana"/>
              <a:ea typeface="Verdana"/>
              <a:cs typeface="Verdana"/>
              <a:sym typeface="Verdana"/>
            </a:endParaRPr>
          </a:p>
        </p:txBody>
      </p:sp>
      <p:pic>
        <p:nvPicPr>
          <p:cNvPr id="310" name="Google Shape;310;p33"/>
          <p:cNvPicPr preferRelativeResize="0"/>
          <p:nvPr/>
        </p:nvPicPr>
        <p:blipFill>
          <a:blip r:embed="rId3">
            <a:alphaModFix/>
          </a:blip>
          <a:stretch>
            <a:fillRect/>
          </a:stretch>
        </p:blipFill>
        <p:spPr>
          <a:xfrm>
            <a:off x="5565350" y="2875275"/>
            <a:ext cx="3206939" cy="2133775"/>
          </a:xfrm>
          <a:prstGeom prst="rect">
            <a:avLst/>
          </a:prstGeom>
          <a:noFill/>
          <a:ln>
            <a:noFill/>
          </a:ln>
        </p:spPr>
      </p:pic>
      <p:cxnSp>
        <p:nvCxnSpPr>
          <p:cNvPr id="311" name="Google Shape;311;p33"/>
          <p:cNvCxnSpPr>
            <a:endCxn id="309" idx="0"/>
          </p:cNvCxnSpPr>
          <p:nvPr/>
        </p:nvCxnSpPr>
        <p:spPr>
          <a:xfrm>
            <a:off x="3061025" y="2980200"/>
            <a:ext cx="4500" cy="638700"/>
          </a:xfrm>
          <a:prstGeom prst="straightConnector1">
            <a:avLst/>
          </a:prstGeom>
          <a:noFill/>
          <a:ln cap="flat" cmpd="sng" w="19050">
            <a:solidFill>
              <a:srgbClr val="59BEC6"/>
            </a:solidFill>
            <a:prstDash val="solid"/>
            <a:round/>
            <a:headEnd len="med" w="med" type="none"/>
            <a:tailEnd len="med" w="med" type="triangle"/>
          </a:ln>
        </p:spPr>
      </p:cxnSp>
      <p:pic>
        <p:nvPicPr>
          <p:cNvPr id="312" name="Google Shape;312;p33"/>
          <p:cNvPicPr preferRelativeResize="0"/>
          <p:nvPr/>
        </p:nvPicPr>
        <p:blipFill>
          <a:blip r:embed="rId4">
            <a:alphaModFix/>
          </a:blip>
          <a:stretch>
            <a:fillRect/>
          </a:stretch>
        </p:blipFill>
        <p:spPr>
          <a:xfrm>
            <a:off x="5979299" y="915623"/>
            <a:ext cx="1660450" cy="1600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000"/>
                                        <p:tgtEl>
                                          <p:spTgt spid="31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34"/>
          <p:cNvPicPr preferRelativeResize="0"/>
          <p:nvPr/>
        </p:nvPicPr>
        <p:blipFill>
          <a:blip r:embed="rId3">
            <a:alphaModFix/>
          </a:blip>
          <a:stretch>
            <a:fillRect/>
          </a:stretch>
        </p:blipFill>
        <p:spPr>
          <a:xfrm>
            <a:off x="-45900" y="0"/>
            <a:ext cx="9223752" cy="5188374"/>
          </a:xfrm>
          <a:prstGeom prst="rect">
            <a:avLst/>
          </a:prstGeom>
          <a:noFill/>
          <a:ln>
            <a:noFill/>
          </a:ln>
        </p:spPr>
      </p:pic>
      <p:sp>
        <p:nvSpPr>
          <p:cNvPr id="318" name="Google Shape;318;p34"/>
          <p:cNvSpPr txBox="1"/>
          <p:nvPr/>
        </p:nvSpPr>
        <p:spPr>
          <a:xfrm>
            <a:off x="2441600" y="987400"/>
            <a:ext cx="1956900" cy="457800"/>
          </a:xfrm>
          <a:prstGeom prst="rect">
            <a:avLst/>
          </a:prstGeom>
          <a:solidFill>
            <a:srgbClr val="E9E9E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B7B7B7"/>
                </a:solidFill>
                <a:latin typeface="Merriweather"/>
                <a:ea typeface="Merriweather"/>
                <a:cs typeface="Merriweather"/>
                <a:sym typeface="Merriweather"/>
              </a:rPr>
              <a:t>Questions?</a:t>
            </a:r>
            <a:endParaRPr sz="1900">
              <a:solidFill>
                <a:srgbClr val="B7B7B7"/>
              </a:solidFill>
              <a:latin typeface="Merriweather"/>
              <a:ea typeface="Merriweather"/>
              <a:cs typeface="Merriweather"/>
              <a:sym typeface="Merriweath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45818E"/>
                </a:solidFill>
                <a:latin typeface="Verdana"/>
                <a:ea typeface="Verdana"/>
                <a:cs typeface="Verdana"/>
                <a:sym typeface="Verdana"/>
              </a:rPr>
              <a:t>Problem</a:t>
            </a:r>
            <a:endParaRPr>
              <a:solidFill>
                <a:srgbClr val="45818E"/>
              </a:solidFill>
              <a:latin typeface="Verdana"/>
              <a:ea typeface="Verdana"/>
              <a:cs typeface="Verdana"/>
              <a:sym typeface="Verdana"/>
            </a:endParaRPr>
          </a:p>
        </p:txBody>
      </p:sp>
      <p:sp>
        <p:nvSpPr>
          <p:cNvPr id="81" name="Google Shape;81;p15"/>
          <p:cNvSpPr txBox="1"/>
          <p:nvPr>
            <p:ph idx="1" type="body"/>
          </p:nvPr>
        </p:nvSpPr>
        <p:spPr>
          <a:xfrm>
            <a:off x="364325" y="1141200"/>
            <a:ext cx="4121700" cy="2861100"/>
          </a:xfrm>
          <a:prstGeom prst="rect">
            <a:avLst/>
          </a:prstGeom>
        </p:spPr>
        <p:txBody>
          <a:bodyPr anchorCtr="0" anchor="t" bIns="91425" lIns="91425" spcFirstLastPara="1" rIns="91425" wrap="square" tIns="91425">
            <a:noAutofit/>
          </a:bodyPr>
          <a:lstStyle/>
          <a:p>
            <a:pPr indent="0" lvl="0" marL="0" rtl="0" algn="just">
              <a:lnSpc>
                <a:spcPct val="105000"/>
              </a:lnSpc>
              <a:spcBef>
                <a:spcPts val="0"/>
              </a:spcBef>
              <a:spcAft>
                <a:spcPts val="0"/>
              </a:spcAft>
              <a:buSzPts val="1018"/>
              <a:buNone/>
            </a:pPr>
            <a:r>
              <a:rPr lang="en" sz="1302">
                <a:latin typeface="Verdana"/>
                <a:ea typeface="Verdana"/>
                <a:cs typeface="Verdana"/>
                <a:sym typeface="Verdana"/>
              </a:rPr>
              <a:t>Exponential</a:t>
            </a:r>
            <a:r>
              <a:rPr lang="en" sz="1302">
                <a:latin typeface="Verdana"/>
                <a:ea typeface="Verdana"/>
                <a:cs typeface="Verdana"/>
                <a:sym typeface="Verdana"/>
              </a:rPr>
              <a:t> growth of knowledge.</a:t>
            </a:r>
            <a:endParaRPr sz="1302">
              <a:latin typeface="Verdana"/>
              <a:ea typeface="Verdana"/>
              <a:cs typeface="Verdana"/>
              <a:sym typeface="Verdana"/>
            </a:endParaRPr>
          </a:p>
          <a:p>
            <a:pPr indent="0" lvl="0" marL="0" rtl="0" algn="just">
              <a:lnSpc>
                <a:spcPct val="105000"/>
              </a:lnSpc>
              <a:spcBef>
                <a:spcPts val="1200"/>
              </a:spcBef>
              <a:spcAft>
                <a:spcPts val="0"/>
              </a:spcAft>
              <a:buSzPts val="1018"/>
              <a:buNone/>
            </a:pPr>
            <a:r>
              <a:rPr lang="en" sz="1302">
                <a:latin typeface="Verdana"/>
                <a:ea typeface="Verdana"/>
                <a:cs typeface="Verdana"/>
                <a:sym typeface="Verdana"/>
              </a:rPr>
              <a:t>Publication rate has surpassed o</a:t>
            </a:r>
            <a:r>
              <a:rPr lang="en" sz="1302">
                <a:latin typeface="Verdana"/>
                <a:ea typeface="Verdana"/>
                <a:cs typeface="Verdana"/>
                <a:sym typeface="Verdana"/>
              </a:rPr>
              <a:t>u</a:t>
            </a:r>
            <a:r>
              <a:rPr lang="en" sz="1302">
                <a:latin typeface="Verdana"/>
                <a:ea typeface="Verdana"/>
                <a:cs typeface="Verdana"/>
                <a:sym typeface="Verdana"/>
              </a:rPr>
              <a:t>r </a:t>
            </a:r>
            <a:r>
              <a:rPr lang="en" sz="1302">
                <a:latin typeface="Verdana"/>
                <a:ea typeface="Verdana"/>
                <a:cs typeface="Verdana"/>
                <a:sym typeface="Verdana"/>
              </a:rPr>
              <a:t>ability</a:t>
            </a:r>
            <a:r>
              <a:rPr lang="en" sz="1302">
                <a:latin typeface="Verdana"/>
                <a:ea typeface="Verdana"/>
                <a:cs typeface="Verdana"/>
                <a:sym typeface="Verdana"/>
              </a:rPr>
              <a:t> to process and memorize information.</a:t>
            </a:r>
            <a:endParaRPr sz="1302">
              <a:latin typeface="Verdana"/>
              <a:ea typeface="Verdana"/>
              <a:cs typeface="Verdana"/>
              <a:sym typeface="Verdana"/>
            </a:endParaRPr>
          </a:p>
          <a:p>
            <a:pPr indent="0" lvl="0" marL="0" rtl="0" algn="just">
              <a:lnSpc>
                <a:spcPct val="105000"/>
              </a:lnSpc>
              <a:spcBef>
                <a:spcPts val="1200"/>
              </a:spcBef>
              <a:spcAft>
                <a:spcPts val="0"/>
              </a:spcAft>
              <a:buSzPts val="1018"/>
              <a:buNone/>
            </a:pPr>
            <a:r>
              <a:rPr lang="en" sz="1302">
                <a:latin typeface="Verdana"/>
                <a:ea typeface="Verdana"/>
                <a:cs typeface="Verdana"/>
                <a:sym typeface="Verdana"/>
              </a:rPr>
              <a:t>Significant advances could be missed. </a:t>
            </a:r>
            <a:endParaRPr sz="1302">
              <a:latin typeface="Verdana"/>
              <a:ea typeface="Verdana"/>
              <a:cs typeface="Verdana"/>
              <a:sym typeface="Verdana"/>
            </a:endParaRPr>
          </a:p>
          <a:p>
            <a:pPr indent="0" lvl="0" marL="0" rtl="0" algn="just">
              <a:lnSpc>
                <a:spcPct val="105000"/>
              </a:lnSpc>
              <a:spcBef>
                <a:spcPts val="1200"/>
              </a:spcBef>
              <a:spcAft>
                <a:spcPts val="0"/>
              </a:spcAft>
              <a:buSzPts val="1018"/>
              <a:buNone/>
            </a:pPr>
            <a:r>
              <a:rPr lang="en" sz="1302">
                <a:latin typeface="Verdana"/>
                <a:ea typeface="Verdana"/>
                <a:cs typeface="Verdana"/>
                <a:sym typeface="Verdana"/>
              </a:rPr>
              <a:t>It will become increasingly more difficult to use past knowledge and extract logical conclusions from other people’s work.</a:t>
            </a:r>
            <a:endParaRPr sz="1302">
              <a:latin typeface="Verdana"/>
              <a:ea typeface="Verdana"/>
              <a:cs typeface="Verdana"/>
              <a:sym typeface="Verdana"/>
            </a:endParaRPr>
          </a:p>
          <a:p>
            <a:pPr indent="0" lvl="0" marL="0" rtl="0" algn="just">
              <a:lnSpc>
                <a:spcPct val="105000"/>
              </a:lnSpc>
              <a:spcBef>
                <a:spcPts val="1200"/>
              </a:spcBef>
              <a:spcAft>
                <a:spcPts val="0"/>
              </a:spcAft>
              <a:buSzPts val="1018"/>
              <a:buNone/>
            </a:pPr>
            <a:r>
              <a:rPr lang="en" sz="1302">
                <a:latin typeface="Verdana"/>
                <a:ea typeface="Verdana"/>
                <a:cs typeface="Verdana"/>
                <a:sym typeface="Verdana"/>
              </a:rPr>
              <a:t>Progress will slow down.</a:t>
            </a:r>
            <a:endParaRPr sz="1302">
              <a:latin typeface="Verdana"/>
              <a:ea typeface="Verdana"/>
              <a:cs typeface="Verdana"/>
              <a:sym typeface="Verdana"/>
            </a:endParaRPr>
          </a:p>
          <a:p>
            <a:pPr indent="0" lvl="0" marL="0" rtl="0" algn="just">
              <a:lnSpc>
                <a:spcPct val="105000"/>
              </a:lnSpc>
              <a:spcBef>
                <a:spcPts val="1200"/>
              </a:spcBef>
              <a:spcAft>
                <a:spcPts val="1200"/>
              </a:spcAft>
              <a:buSzPts val="1018"/>
              <a:buNone/>
            </a:pPr>
            <a:r>
              <a:t/>
            </a:r>
            <a:endParaRPr sz="1302">
              <a:latin typeface="Verdana"/>
              <a:ea typeface="Verdana"/>
              <a:cs typeface="Verdana"/>
              <a:sym typeface="Verdana"/>
            </a:endParaRPr>
          </a:p>
        </p:txBody>
      </p:sp>
      <p:pic>
        <p:nvPicPr>
          <p:cNvPr id="82" name="Google Shape;82;p15"/>
          <p:cNvPicPr preferRelativeResize="0"/>
          <p:nvPr/>
        </p:nvPicPr>
        <p:blipFill>
          <a:blip r:embed="rId3">
            <a:alphaModFix/>
          </a:blip>
          <a:stretch>
            <a:fillRect/>
          </a:stretch>
        </p:blipFill>
        <p:spPr>
          <a:xfrm>
            <a:off x="4870763" y="0"/>
            <a:ext cx="4273236"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45818E"/>
                </a:solidFill>
                <a:latin typeface="Verdana"/>
                <a:ea typeface="Verdana"/>
                <a:cs typeface="Verdana"/>
                <a:sym typeface="Verdana"/>
              </a:rPr>
              <a:t>The beginning of an idea</a:t>
            </a:r>
            <a:endParaRPr>
              <a:solidFill>
                <a:srgbClr val="45818E"/>
              </a:solidFill>
              <a:latin typeface="Verdana"/>
              <a:ea typeface="Verdana"/>
              <a:cs typeface="Verdana"/>
              <a:sym typeface="Verdana"/>
            </a:endParaRPr>
          </a:p>
        </p:txBody>
      </p:sp>
      <p:sp>
        <p:nvSpPr>
          <p:cNvPr id="88" name="Google Shape;88;p16"/>
          <p:cNvSpPr txBox="1"/>
          <p:nvPr/>
        </p:nvSpPr>
        <p:spPr>
          <a:xfrm>
            <a:off x="425275" y="866625"/>
            <a:ext cx="6483600" cy="985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i="1" lang="en" sz="1300">
                <a:latin typeface="Verdana"/>
                <a:ea typeface="Verdana"/>
                <a:cs typeface="Verdana"/>
                <a:sym typeface="Verdana"/>
              </a:rPr>
              <a:t>“</a:t>
            </a:r>
            <a:r>
              <a:rPr i="1" lang="en" sz="1300">
                <a:latin typeface="Verdana"/>
                <a:ea typeface="Verdana"/>
                <a:cs typeface="Verdana"/>
                <a:sym typeface="Verdana"/>
              </a:rPr>
              <a:t>Consider a future device (...) in which an individual stores all his books, records, and communications, and which is mechanized so that it may be consulted with exceeding speed and flexibility. It is an enlarged intimate supplement to his memory.”</a:t>
            </a:r>
            <a:endParaRPr i="1" sz="1300">
              <a:latin typeface="Verdana"/>
              <a:ea typeface="Verdana"/>
              <a:cs typeface="Verdana"/>
              <a:sym typeface="Verdana"/>
            </a:endParaRPr>
          </a:p>
        </p:txBody>
      </p:sp>
      <p:sp>
        <p:nvSpPr>
          <p:cNvPr id="89" name="Google Shape;89;p16"/>
          <p:cNvSpPr txBox="1"/>
          <p:nvPr/>
        </p:nvSpPr>
        <p:spPr>
          <a:xfrm>
            <a:off x="3683200" y="1594725"/>
            <a:ext cx="3233700" cy="3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chemeClr val="dk2"/>
                </a:solidFill>
                <a:latin typeface="Verdana"/>
                <a:ea typeface="Verdana"/>
                <a:cs typeface="Verdana"/>
                <a:sym typeface="Verdana"/>
              </a:rPr>
              <a:t>As We May Think</a:t>
            </a:r>
            <a:r>
              <a:rPr lang="en" sz="1200">
                <a:solidFill>
                  <a:schemeClr val="dk2"/>
                </a:solidFill>
                <a:latin typeface="Verdana"/>
                <a:ea typeface="Verdana"/>
                <a:cs typeface="Verdana"/>
                <a:sym typeface="Verdana"/>
              </a:rPr>
              <a:t>, Vannevar Bush 1945</a:t>
            </a:r>
            <a:endParaRPr sz="1200">
              <a:solidFill>
                <a:schemeClr val="dk2"/>
              </a:solidFill>
              <a:latin typeface="Verdana"/>
              <a:ea typeface="Verdana"/>
              <a:cs typeface="Verdana"/>
              <a:sym typeface="Verdana"/>
            </a:endParaRPr>
          </a:p>
        </p:txBody>
      </p:sp>
      <p:pic>
        <p:nvPicPr>
          <p:cNvPr id="90" name="Google Shape;90;p16"/>
          <p:cNvPicPr preferRelativeResize="0"/>
          <p:nvPr/>
        </p:nvPicPr>
        <p:blipFill>
          <a:blip r:embed="rId3">
            <a:alphaModFix/>
          </a:blip>
          <a:stretch>
            <a:fillRect/>
          </a:stretch>
        </p:blipFill>
        <p:spPr>
          <a:xfrm>
            <a:off x="7009500" y="712925"/>
            <a:ext cx="1822044" cy="1457650"/>
          </a:xfrm>
          <a:prstGeom prst="rect">
            <a:avLst/>
          </a:prstGeom>
          <a:noFill/>
          <a:ln>
            <a:noFill/>
          </a:ln>
        </p:spPr>
      </p:pic>
      <p:pic>
        <p:nvPicPr>
          <p:cNvPr id="91" name="Google Shape;91;p16"/>
          <p:cNvPicPr preferRelativeResize="0"/>
          <p:nvPr/>
        </p:nvPicPr>
        <p:blipFill rotWithShape="1">
          <a:blip r:embed="rId4">
            <a:alphaModFix/>
          </a:blip>
          <a:srcRect b="8172" l="0" r="0" t="0"/>
          <a:stretch/>
        </p:blipFill>
        <p:spPr>
          <a:xfrm>
            <a:off x="1720675" y="2114125"/>
            <a:ext cx="3675074" cy="2955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7"/>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45818E"/>
                </a:solidFill>
                <a:latin typeface="Verdana"/>
                <a:ea typeface="Verdana"/>
                <a:cs typeface="Verdana"/>
                <a:sym typeface="Verdana"/>
              </a:rPr>
              <a:t>Search engines</a:t>
            </a:r>
            <a:endParaRPr>
              <a:solidFill>
                <a:srgbClr val="45818E"/>
              </a:solidFill>
              <a:latin typeface="Verdana"/>
              <a:ea typeface="Verdana"/>
              <a:cs typeface="Verdana"/>
              <a:sym typeface="Verdana"/>
            </a:endParaRPr>
          </a:p>
        </p:txBody>
      </p:sp>
      <p:pic>
        <p:nvPicPr>
          <p:cNvPr id="97" name="Google Shape;97;p17"/>
          <p:cNvPicPr preferRelativeResize="0"/>
          <p:nvPr/>
        </p:nvPicPr>
        <p:blipFill rotWithShape="1">
          <a:blip r:embed="rId3">
            <a:alphaModFix/>
          </a:blip>
          <a:srcRect b="12620" l="22753" r="20882" t="12925"/>
          <a:stretch/>
        </p:blipFill>
        <p:spPr>
          <a:xfrm>
            <a:off x="968575" y="1778055"/>
            <a:ext cx="978801" cy="931229"/>
          </a:xfrm>
          <a:prstGeom prst="rect">
            <a:avLst/>
          </a:prstGeom>
          <a:noFill/>
          <a:ln>
            <a:noFill/>
          </a:ln>
        </p:spPr>
      </p:pic>
      <p:cxnSp>
        <p:nvCxnSpPr>
          <p:cNvPr id="98" name="Google Shape;98;p17"/>
          <p:cNvCxnSpPr/>
          <p:nvPr/>
        </p:nvCxnSpPr>
        <p:spPr>
          <a:xfrm>
            <a:off x="2145050" y="2240520"/>
            <a:ext cx="1197900" cy="6300"/>
          </a:xfrm>
          <a:prstGeom prst="straightConnector1">
            <a:avLst/>
          </a:prstGeom>
          <a:noFill/>
          <a:ln cap="flat" cmpd="sng" w="19050">
            <a:solidFill>
              <a:srgbClr val="45818E"/>
            </a:solidFill>
            <a:prstDash val="solid"/>
            <a:round/>
            <a:headEnd len="med" w="med" type="none"/>
            <a:tailEnd len="med" w="med" type="triangle"/>
          </a:ln>
        </p:spPr>
      </p:cxnSp>
      <p:cxnSp>
        <p:nvCxnSpPr>
          <p:cNvPr id="99" name="Google Shape;99;p17"/>
          <p:cNvCxnSpPr/>
          <p:nvPr/>
        </p:nvCxnSpPr>
        <p:spPr>
          <a:xfrm>
            <a:off x="6000600" y="2240520"/>
            <a:ext cx="1197900" cy="6300"/>
          </a:xfrm>
          <a:prstGeom prst="straightConnector1">
            <a:avLst/>
          </a:prstGeom>
          <a:noFill/>
          <a:ln cap="flat" cmpd="sng" w="19050">
            <a:solidFill>
              <a:srgbClr val="B45F06"/>
            </a:solidFill>
            <a:prstDash val="solid"/>
            <a:round/>
            <a:headEnd len="med" w="med" type="none"/>
            <a:tailEnd len="med" w="med" type="triangle"/>
          </a:ln>
        </p:spPr>
      </p:cxnSp>
      <p:pic>
        <p:nvPicPr>
          <p:cNvPr id="100" name="Google Shape;100;p17"/>
          <p:cNvPicPr preferRelativeResize="0"/>
          <p:nvPr/>
        </p:nvPicPr>
        <p:blipFill>
          <a:blip r:embed="rId4">
            <a:alphaModFix/>
          </a:blip>
          <a:stretch>
            <a:fillRect/>
          </a:stretch>
        </p:blipFill>
        <p:spPr>
          <a:xfrm>
            <a:off x="7391375" y="1851645"/>
            <a:ext cx="784050" cy="784050"/>
          </a:xfrm>
          <a:prstGeom prst="rect">
            <a:avLst/>
          </a:prstGeom>
          <a:noFill/>
          <a:ln>
            <a:noFill/>
          </a:ln>
        </p:spPr>
      </p:pic>
      <p:pic>
        <p:nvPicPr>
          <p:cNvPr id="101" name="Google Shape;101;p17"/>
          <p:cNvPicPr preferRelativeResize="0"/>
          <p:nvPr/>
        </p:nvPicPr>
        <p:blipFill>
          <a:blip r:embed="rId5">
            <a:alphaModFix/>
          </a:blip>
          <a:stretch>
            <a:fillRect/>
          </a:stretch>
        </p:blipFill>
        <p:spPr>
          <a:xfrm>
            <a:off x="4752700" y="1042700"/>
            <a:ext cx="1072050" cy="1072050"/>
          </a:xfrm>
          <a:prstGeom prst="rect">
            <a:avLst/>
          </a:prstGeom>
          <a:noFill/>
          <a:ln>
            <a:noFill/>
          </a:ln>
        </p:spPr>
      </p:pic>
      <p:pic>
        <p:nvPicPr>
          <p:cNvPr id="102" name="Google Shape;102;p17"/>
          <p:cNvPicPr preferRelativeResize="0"/>
          <p:nvPr/>
        </p:nvPicPr>
        <p:blipFill>
          <a:blip r:embed="rId6">
            <a:alphaModFix/>
          </a:blip>
          <a:stretch>
            <a:fillRect/>
          </a:stretch>
        </p:blipFill>
        <p:spPr>
          <a:xfrm>
            <a:off x="3419150" y="2861350"/>
            <a:ext cx="1197900" cy="1197900"/>
          </a:xfrm>
          <a:prstGeom prst="rect">
            <a:avLst/>
          </a:prstGeom>
          <a:noFill/>
          <a:ln>
            <a:noFill/>
          </a:ln>
        </p:spPr>
      </p:pic>
      <p:pic>
        <p:nvPicPr>
          <p:cNvPr id="103" name="Google Shape;103;p17"/>
          <p:cNvPicPr preferRelativeResize="0"/>
          <p:nvPr/>
        </p:nvPicPr>
        <p:blipFill>
          <a:blip r:embed="rId7">
            <a:alphaModFix/>
          </a:blip>
          <a:stretch>
            <a:fillRect/>
          </a:stretch>
        </p:blipFill>
        <p:spPr>
          <a:xfrm>
            <a:off x="3179849" y="1094764"/>
            <a:ext cx="1642325" cy="1019975"/>
          </a:xfrm>
          <a:prstGeom prst="rect">
            <a:avLst/>
          </a:prstGeom>
          <a:noFill/>
          <a:ln>
            <a:noFill/>
          </a:ln>
        </p:spPr>
      </p:pic>
      <p:pic>
        <p:nvPicPr>
          <p:cNvPr id="104" name="Google Shape;104;p17"/>
          <p:cNvPicPr preferRelativeResize="0"/>
          <p:nvPr/>
        </p:nvPicPr>
        <p:blipFill>
          <a:blip r:embed="rId8">
            <a:alphaModFix/>
          </a:blip>
          <a:stretch>
            <a:fillRect/>
          </a:stretch>
        </p:blipFill>
        <p:spPr>
          <a:xfrm>
            <a:off x="3721338" y="2016308"/>
            <a:ext cx="1900875" cy="950438"/>
          </a:xfrm>
          <a:prstGeom prst="rect">
            <a:avLst/>
          </a:prstGeom>
          <a:noFill/>
          <a:ln>
            <a:noFill/>
          </a:ln>
        </p:spPr>
      </p:pic>
      <p:pic>
        <p:nvPicPr>
          <p:cNvPr id="105" name="Google Shape;105;p17"/>
          <p:cNvPicPr preferRelativeResize="0"/>
          <p:nvPr/>
        </p:nvPicPr>
        <p:blipFill>
          <a:blip r:embed="rId9">
            <a:alphaModFix/>
          </a:blip>
          <a:stretch>
            <a:fillRect/>
          </a:stretch>
        </p:blipFill>
        <p:spPr>
          <a:xfrm>
            <a:off x="4617048" y="3033539"/>
            <a:ext cx="1119175" cy="853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9BEC6"/>
        </a:solidFill>
      </p:bgPr>
    </p:bg>
    <p:spTree>
      <p:nvGrpSpPr>
        <p:cNvPr id="109" name="Shape 109"/>
        <p:cNvGrpSpPr/>
        <p:nvPr/>
      </p:nvGrpSpPr>
      <p:grpSpPr>
        <a:xfrm>
          <a:off x="0" y="0"/>
          <a:ext cx="0" cy="0"/>
          <a:chOff x="0" y="0"/>
          <a:chExt cx="0" cy="0"/>
        </a:xfrm>
      </p:grpSpPr>
      <p:pic>
        <p:nvPicPr>
          <p:cNvPr id="110" name="Google Shape;110;p18"/>
          <p:cNvPicPr preferRelativeResize="0"/>
          <p:nvPr/>
        </p:nvPicPr>
        <p:blipFill>
          <a:blip r:embed="rId3">
            <a:alphaModFix/>
          </a:blip>
          <a:stretch>
            <a:fillRect/>
          </a:stretch>
        </p:blipFill>
        <p:spPr>
          <a:xfrm>
            <a:off x="804126" y="406875"/>
            <a:ext cx="7535748" cy="4329750"/>
          </a:xfrm>
          <a:prstGeom prst="rect">
            <a:avLst/>
          </a:prstGeom>
          <a:noFill/>
          <a:ln>
            <a:noFill/>
          </a:ln>
        </p:spPr>
      </p:pic>
      <p:sp>
        <p:nvSpPr>
          <p:cNvPr id="111" name="Google Shape;111;p18"/>
          <p:cNvSpPr txBox="1"/>
          <p:nvPr>
            <p:ph type="title"/>
          </p:nvPr>
        </p:nvSpPr>
        <p:spPr>
          <a:xfrm>
            <a:off x="2762850" y="96975"/>
            <a:ext cx="3652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2E4D6E"/>
                </a:solidFill>
                <a:latin typeface="Merriweather"/>
                <a:ea typeface="Merriweather"/>
                <a:cs typeface="Merriweather"/>
                <a:sym typeface="Merriweather"/>
              </a:rPr>
              <a:t>How to efficiently do </a:t>
            </a:r>
            <a:endParaRPr b="1">
              <a:solidFill>
                <a:srgbClr val="2E4D6E"/>
              </a:solidFill>
              <a:latin typeface="Merriweather"/>
              <a:ea typeface="Merriweather"/>
              <a:cs typeface="Merriweather"/>
              <a:sym typeface="Merriweather"/>
            </a:endParaRPr>
          </a:p>
        </p:txBody>
      </p:sp>
      <p:sp>
        <p:nvSpPr>
          <p:cNvPr id="112" name="Google Shape;112;p18"/>
          <p:cNvSpPr txBox="1"/>
          <p:nvPr>
            <p:ph type="title"/>
          </p:nvPr>
        </p:nvSpPr>
        <p:spPr>
          <a:xfrm>
            <a:off x="4378350" y="2158825"/>
            <a:ext cx="421500" cy="71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420">
                <a:solidFill>
                  <a:srgbClr val="2E4D6E"/>
                </a:solidFill>
                <a:latin typeface="Verdana"/>
                <a:ea typeface="Verdana"/>
                <a:cs typeface="Verdana"/>
                <a:sym typeface="Verdana"/>
              </a:rPr>
              <a:t>?</a:t>
            </a:r>
            <a:endParaRPr b="1" sz="3420">
              <a:solidFill>
                <a:srgbClr val="2E4D6E"/>
              </a:solidFill>
              <a:latin typeface="Verdana"/>
              <a:ea typeface="Verdana"/>
              <a:cs typeface="Verdana"/>
              <a:sym typeface="Verdan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9"/>
          <p:cNvSpPr/>
          <p:nvPr/>
        </p:nvSpPr>
        <p:spPr>
          <a:xfrm>
            <a:off x="791875" y="871775"/>
            <a:ext cx="7650000" cy="39594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8" name="Google Shape;118;p19"/>
          <p:cNvPicPr preferRelativeResize="0"/>
          <p:nvPr/>
        </p:nvPicPr>
        <p:blipFill>
          <a:blip r:embed="rId3">
            <a:alphaModFix/>
          </a:blip>
          <a:stretch>
            <a:fillRect/>
          </a:stretch>
        </p:blipFill>
        <p:spPr>
          <a:xfrm>
            <a:off x="916525" y="220450"/>
            <a:ext cx="434400" cy="434400"/>
          </a:xfrm>
          <a:prstGeom prst="rect">
            <a:avLst/>
          </a:prstGeom>
          <a:noFill/>
          <a:ln>
            <a:noFill/>
          </a:ln>
        </p:spPr>
      </p:pic>
      <p:sp>
        <p:nvSpPr>
          <p:cNvPr id="119" name="Google Shape;119;p19"/>
          <p:cNvSpPr/>
          <p:nvPr/>
        </p:nvSpPr>
        <p:spPr>
          <a:xfrm>
            <a:off x="791850" y="225200"/>
            <a:ext cx="7650000" cy="435900"/>
          </a:xfrm>
          <a:prstGeom prst="roundRect">
            <a:avLst>
              <a:gd fmla="val 41859" name="adj"/>
            </a:avLst>
          </a:prstGeom>
          <a:no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0" name="Google Shape;120;p19"/>
          <p:cNvSpPr txBox="1"/>
          <p:nvPr>
            <p:ph idx="1" type="body"/>
          </p:nvPr>
        </p:nvSpPr>
        <p:spPr>
          <a:xfrm>
            <a:off x="1288350" y="1061450"/>
            <a:ext cx="4052700" cy="572700"/>
          </a:xfrm>
          <a:prstGeom prst="rect">
            <a:avLst/>
          </a:prstGeom>
        </p:spPr>
        <p:txBody>
          <a:bodyPr anchorCtr="0" anchor="t" bIns="91425" lIns="91425" spcFirstLastPara="1" rIns="91425" wrap="square" tIns="91425">
            <a:noAutofit/>
          </a:bodyPr>
          <a:lstStyle/>
          <a:p>
            <a:pPr indent="0" lvl="0" marL="0" rtl="0" algn="just">
              <a:lnSpc>
                <a:spcPct val="105000"/>
              </a:lnSpc>
              <a:spcBef>
                <a:spcPts val="0"/>
              </a:spcBef>
              <a:spcAft>
                <a:spcPts val="0"/>
              </a:spcAft>
              <a:buSzPts val="1018"/>
              <a:buNone/>
            </a:pPr>
            <a:r>
              <a:rPr lang="en" sz="1302">
                <a:latin typeface="Verdana"/>
                <a:ea typeface="Verdana"/>
                <a:cs typeface="Verdana"/>
                <a:sym typeface="Verdana"/>
              </a:rPr>
              <a:t>“Recipe for baked apples with, with the best caramel and crumble topping”. </a:t>
            </a:r>
            <a:endParaRPr sz="1302">
              <a:latin typeface="Verdana"/>
              <a:ea typeface="Verdana"/>
              <a:cs typeface="Verdana"/>
              <a:sym typeface="Verdana"/>
            </a:endParaRPr>
          </a:p>
          <a:p>
            <a:pPr indent="0" lvl="0" marL="0" rtl="0" algn="just">
              <a:lnSpc>
                <a:spcPct val="105000"/>
              </a:lnSpc>
              <a:spcBef>
                <a:spcPts val="1200"/>
              </a:spcBef>
              <a:spcAft>
                <a:spcPts val="0"/>
              </a:spcAft>
              <a:buSzPts val="1018"/>
              <a:buNone/>
            </a:pPr>
            <a:r>
              <a:t/>
            </a:r>
            <a:endParaRPr sz="1302">
              <a:latin typeface="Verdana"/>
              <a:ea typeface="Verdana"/>
              <a:cs typeface="Verdana"/>
              <a:sym typeface="Verdana"/>
            </a:endParaRPr>
          </a:p>
          <a:p>
            <a:pPr indent="0" lvl="0" marL="0" rtl="0" algn="just">
              <a:lnSpc>
                <a:spcPct val="105000"/>
              </a:lnSpc>
              <a:spcBef>
                <a:spcPts val="1200"/>
              </a:spcBef>
              <a:spcAft>
                <a:spcPts val="0"/>
              </a:spcAft>
              <a:buSzPts val="1018"/>
              <a:buNone/>
            </a:pPr>
            <a:r>
              <a:t/>
            </a:r>
            <a:endParaRPr sz="1302">
              <a:latin typeface="Verdana"/>
              <a:ea typeface="Verdana"/>
              <a:cs typeface="Verdana"/>
              <a:sym typeface="Verdana"/>
            </a:endParaRPr>
          </a:p>
          <a:p>
            <a:pPr indent="0" lvl="0" marL="0" rtl="0" algn="just">
              <a:lnSpc>
                <a:spcPct val="105000"/>
              </a:lnSpc>
              <a:spcBef>
                <a:spcPts val="1200"/>
              </a:spcBef>
              <a:spcAft>
                <a:spcPts val="1200"/>
              </a:spcAft>
              <a:buSzPts val="1018"/>
              <a:buNone/>
            </a:pPr>
            <a:r>
              <a:t/>
            </a:r>
            <a:endParaRPr sz="1302">
              <a:latin typeface="Verdana"/>
              <a:ea typeface="Verdana"/>
              <a:cs typeface="Verdana"/>
              <a:sym typeface="Verdana"/>
            </a:endParaRPr>
          </a:p>
        </p:txBody>
      </p:sp>
      <p:sp>
        <p:nvSpPr>
          <p:cNvPr id="121" name="Google Shape;121;p19"/>
          <p:cNvSpPr txBox="1"/>
          <p:nvPr>
            <p:ph idx="1" type="body"/>
          </p:nvPr>
        </p:nvSpPr>
        <p:spPr>
          <a:xfrm>
            <a:off x="4260150" y="2319725"/>
            <a:ext cx="4052700" cy="572700"/>
          </a:xfrm>
          <a:prstGeom prst="rect">
            <a:avLst/>
          </a:prstGeom>
        </p:spPr>
        <p:txBody>
          <a:bodyPr anchorCtr="0" anchor="t" bIns="91425" lIns="91425" spcFirstLastPara="1" rIns="91425" wrap="square" tIns="91425">
            <a:noAutofit/>
          </a:bodyPr>
          <a:lstStyle/>
          <a:p>
            <a:pPr indent="0" lvl="0" marL="0" rtl="0" algn="just">
              <a:lnSpc>
                <a:spcPct val="105000"/>
              </a:lnSpc>
              <a:spcBef>
                <a:spcPts val="0"/>
              </a:spcBef>
              <a:spcAft>
                <a:spcPts val="0"/>
              </a:spcAft>
              <a:buSzPts val="1018"/>
              <a:buNone/>
            </a:pPr>
            <a:r>
              <a:rPr lang="en" sz="1302">
                <a:latin typeface="Verdana"/>
                <a:ea typeface="Verdana"/>
                <a:cs typeface="Verdana"/>
                <a:sym typeface="Verdana"/>
              </a:rPr>
              <a:t>“Very easy to make, this apple crumble recipe is a keeper that you’ll make again and again.”</a:t>
            </a:r>
            <a:endParaRPr sz="1302">
              <a:latin typeface="Verdana"/>
              <a:ea typeface="Verdana"/>
              <a:cs typeface="Verdana"/>
              <a:sym typeface="Verdana"/>
            </a:endParaRPr>
          </a:p>
          <a:p>
            <a:pPr indent="0" lvl="0" marL="0" rtl="0" algn="just">
              <a:lnSpc>
                <a:spcPct val="105000"/>
              </a:lnSpc>
              <a:spcBef>
                <a:spcPts val="1200"/>
              </a:spcBef>
              <a:spcAft>
                <a:spcPts val="0"/>
              </a:spcAft>
              <a:buSzPts val="1018"/>
              <a:buNone/>
            </a:pPr>
            <a:r>
              <a:t/>
            </a:r>
            <a:endParaRPr sz="1302">
              <a:latin typeface="Verdana"/>
              <a:ea typeface="Verdana"/>
              <a:cs typeface="Verdana"/>
              <a:sym typeface="Verdana"/>
            </a:endParaRPr>
          </a:p>
          <a:p>
            <a:pPr indent="0" lvl="0" marL="0" rtl="0" algn="just">
              <a:lnSpc>
                <a:spcPct val="105000"/>
              </a:lnSpc>
              <a:spcBef>
                <a:spcPts val="1200"/>
              </a:spcBef>
              <a:spcAft>
                <a:spcPts val="0"/>
              </a:spcAft>
              <a:buSzPts val="1018"/>
              <a:buNone/>
            </a:pPr>
            <a:r>
              <a:t/>
            </a:r>
            <a:endParaRPr sz="1302">
              <a:latin typeface="Verdana"/>
              <a:ea typeface="Verdana"/>
              <a:cs typeface="Verdana"/>
              <a:sym typeface="Verdana"/>
            </a:endParaRPr>
          </a:p>
          <a:p>
            <a:pPr indent="0" lvl="0" marL="0" rtl="0" algn="just">
              <a:lnSpc>
                <a:spcPct val="105000"/>
              </a:lnSpc>
              <a:spcBef>
                <a:spcPts val="1200"/>
              </a:spcBef>
              <a:spcAft>
                <a:spcPts val="1200"/>
              </a:spcAft>
              <a:buSzPts val="1018"/>
              <a:buNone/>
            </a:pPr>
            <a:r>
              <a:t/>
            </a:r>
            <a:endParaRPr sz="1302">
              <a:latin typeface="Verdana"/>
              <a:ea typeface="Verdana"/>
              <a:cs typeface="Verdana"/>
              <a:sym typeface="Verdana"/>
            </a:endParaRPr>
          </a:p>
        </p:txBody>
      </p:sp>
      <p:pic>
        <p:nvPicPr>
          <p:cNvPr id="122" name="Google Shape;122;p19"/>
          <p:cNvPicPr preferRelativeResize="0"/>
          <p:nvPr/>
        </p:nvPicPr>
        <p:blipFill rotWithShape="1">
          <a:blip r:embed="rId4">
            <a:alphaModFix/>
          </a:blip>
          <a:srcRect b="25100" l="5423" r="12156" t="20522"/>
          <a:stretch/>
        </p:blipFill>
        <p:spPr>
          <a:xfrm>
            <a:off x="5828350" y="937775"/>
            <a:ext cx="1203939" cy="1191425"/>
          </a:xfrm>
          <a:prstGeom prst="rect">
            <a:avLst/>
          </a:prstGeom>
          <a:noFill/>
          <a:ln>
            <a:noFill/>
          </a:ln>
        </p:spPr>
      </p:pic>
      <p:sp>
        <p:nvSpPr>
          <p:cNvPr id="123" name="Google Shape;123;p19"/>
          <p:cNvSpPr txBox="1"/>
          <p:nvPr>
            <p:ph idx="1" type="body"/>
          </p:nvPr>
        </p:nvSpPr>
        <p:spPr>
          <a:xfrm>
            <a:off x="1288350" y="3349400"/>
            <a:ext cx="4052700" cy="572700"/>
          </a:xfrm>
          <a:prstGeom prst="rect">
            <a:avLst/>
          </a:prstGeom>
        </p:spPr>
        <p:txBody>
          <a:bodyPr anchorCtr="0" anchor="t" bIns="91425" lIns="91425" spcFirstLastPara="1" rIns="91425" wrap="square" tIns="91425">
            <a:noAutofit/>
          </a:bodyPr>
          <a:lstStyle/>
          <a:p>
            <a:pPr indent="0" lvl="0" marL="0" rtl="0" algn="just">
              <a:lnSpc>
                <a:spcPct val="105000"/>
              </a:lnSpc>
              <a:spcBef>
                <a:spcPts val="0"/>
              </a:spcBef>
              <a:spcAft>
                <a:spcPts val="0"/>
              </a:spcAft>
              <a:buSzPts val="1018"/>
              <a:buNone/>
            </a:pPr>
            <a:r>
              <a:rPr lang="en" sz="1302">
                <a:latin typeface="Verdana"/>
                <a:ea typeface="Verdana"/>
                <a:cs typeface="Verdana"/>
                <a:sym typeface="Verdana"/>
              </a:rPr>
              <a:t>“I don’t really like apple crumble. Instead, I’ll give you a very good </a:t>
            </a:r>
            <a:r>
              <a:rPr lang="en" sz="1302">
                <a:latin typeface="Verdana"/>
                <a:ea typeface="Verdana"/>
                <a:cs typeface="Verdana"/>
                <a:sym typeface="Verdana"/>
              </a:rPr>
              <a:t>recipe</a:t>
            </a:r>
            <a:r>
              <a:rPr lang="en" sz="1302">
                <a:latin typeface="Verdana"/>
                <a:ea typeface="Verdana"/>
                <a:cs typeface="Verdana"/>
                <a:sym typeface="Verdana"/>
              </a:rPr>
              <a:t> for a cheesecake.”</a:t>
            </a:r>
            <a:endParaRPr sz="1302">
              <a:latin typeface="Verdana"/>
              <a:ea typeface="Verdana"/>
              <a:cs typeface="Verdana"/>
              <a:sym typeface="Verdana"/>
            </a:endParaRPr>
          </a:p>
          <a:p>
            <a:pPr indent="0" lvl="0" marL="0" rtl="0" algn="just">
              <a:lnSpc>
                <a:spcPct val="105000"/>
              </a:lnSpc>
              <a:spcBef>
                <a:spcPts val="1200"/>
              </a:spcBef>
              <a:spcAft>
                <a:spcPts val="0"/>
              </a:spcAft>
              <a:buSzPts val="1018"/>
              <a:buNone/>
            </a:pPr>
            <a:r>
              <a:t/>
            </a:r>
            <a:endParaRPr sz="1302">
              <a:latin typeface="Verdana"/>
              <a:ea typeface="Verdana"/>
              <a:cs typeface="Verdana"/>
              <a:sym typeface="Verdana"/>
            </a:endParaRPr>
          </a:p>
          <a:p>
            <a:pPr indent="0" lvl="0" marL="0" rtl="0" algn="just">
              <a:lnSpc>
                <a:spcPct val="105000"/>
              </a:lnSpc>
              <a:spcBef>
                <a:spcPts val="1200"/>
              </a:spcBef>
              <a:spcAft>
                <a:spcPts val="0"/>
              </a:spcAft>
              <a:buSzPts val="1018"/>
              <a:buNone/>
            </a:pPr>
            <a:r>
              <a:t/>
            </a:r>
            <a:endParaRPr sz="1302">
              <a:latin typeface="Verdana"/>
              <a:ea typeface="Verdana"/>
              <a:cs typeface="Verdana"/>
              <a:sym typeface="Verdana"/>
            </a:endParaRPr>
          </a:p>
          <a:p>
            <a:pPr indent="0" lvl="0" marL="0" rtl="0" algn="just">
              <a:lnSpc>
                <a:spcPct val="105000"/>
              </a:lnSpc>
              <a:spcBef>
                <a:spcPts val="1200"/>
              </a:spcBef>
              <a:spcAft>
                <a:spcPts val="1200"/>
              </a:spcAft>
              <a:buSzPts val="1018"/>
              <a:buNone/>
            </a:pPr>
            <a:r>
              <a:t/>
            </a:r>
            <a:endParaRPr sz="1302">
              <a:latin typeface="Verdana"/>
              <a:ea typeface="Verdana"/>
              <a:cs typeface="Verdana"/>
              <a:sym typeface="Verdana"/>
            </a:endParaRPr>
          </a:p>
        </p:txBody>
      </p:sp>
      <p:sp>
        <p:nvSpPr>
          <p:cNvPr id="124" name="Google Shape;124;p19"/>
          <p:cNvSpPr txBox="1"/>
          <p:nvPr>
            <p:ph idx="1" type="body"/>
          </p:nvPr>
        </p:nvSpPr>
        <p:spPr>
          <a:xfrm>
            <a:off x="4260150" y="4379075"/>
            <a:ext cx="4052700" cy="572700"/>
          </a:xfrm>
          <a:prstGeom prst="rect">
            <a:avLst/>
          </a:prstGeom>
        </p:spPr>
        <p:txBody>
          <a:bodyPr anchorCtr="0" anchor="t" bIns="91425" lIns="91425" spcFirstLastPara="1" rIns="91425" wrap="square" tIns="91425">
            <a:noAutofit/>
          </a:bodyPr>
          <a:lstStyle/>
          <a:p>
            <a:pPr indent="0" lvl="0" marL="0" rtl="0" algn="just">
              <a:lnSpc>
                <a:spcPct val="105000"/>
              </a:lnSpc>
              <a:spcBef>
                <a:spcPts val="0"/>
              </a:spcBef>
              <a:spcAft>
                <a:spcPts val="0"/>
              </a:spcAft>
              <a:buSzPts val="1018"/>
              <a:buNone/>
            </a:pPr>
            <a:r>
              <a:rPr lang="en" sz="1302">
                <a:latin typeface="Verdana"/>
                <a:ea typeface="Verdana"/>
                <a:cs typeface="Verdana"/>
                <a:sym typeface="Verdana"/>
              </a:rPr>
              <a:t>“An apple a day is very good for your health.”</a:t>
            </a:r>
            <a:endParaRPr sz="1302">
              <a:latin typeface="Verdana"/>
              <a:ea typeface="Verdana"/>
              <a:cs typeface="Verdana"/>
              <a:sym typeface="Verdana"/>
            </a:endParaRPr>
          </a:p>
          <a:p>
            <a:pPr indent="0" lvl="0" marL="0" rtl="0" algn="just">
              <a:lnSpc>
                <a:spcPct val="105000"/>
              </a:lnSpc>
              <a:spcBef>
                <a:spcPts val="1200"/>
              </a:spcBef>
              <a:spcAft>
                <a:spcPts val="0"/>
              </a:spcAft>
              <a:buSzPts val="1018"/>
              <a:buNone/>
            </a:pPr>
            <a:r>
              <a:t/>
            </a:r>
            <a:endParaRPr sz="1302">
              <a:latin typeface="Verdana"/>
              <a:ea typeface="Verdana"/>
              <a:cs typeface="Verdana"/>
              <a:sym typeface="Verdana"/>
            </a:endParaRPr>
          </a:p>
          <a:p>
            <a:pPr indent="0" lvl="0" marL="0" rtl="0" algn="just">
              <a:lnSpc>
                <a:spcPct val="105000"/>
              </a:lnSpc>
              <a:spcBef>
                <a:spcPts val="1200"/>
              </a:spcBef>
              <a:spcAft>
                <a:spcPts val="0"/>
              </a:spcAft>
              <a:buSzPts val="1018"/>
              <a:buNone/>
            </a:pPr>
            <a:r>
              <a:t/>
            </a:r>
            <a:endParaRPr sz="1302">
              <a:latin typeface="Verdana"/>
              <a:ea typeface="Verdana"/>
              <a:cs typeface="Verdana"/>
              <a:sym typeface="Verdana"/>
            </a:endParaRPr>
          </a:p>
          <a:p>
            <a:pPr indent="0" lvl="0" marL="0" rtl="0" algn="just">
              <a:lnSpc>
                <a:spcPct val="105000"/>
              </a:lnSpc>
              <a:spcBef>
                <a:spcPts val="1200"/>
              </a:spcBef>
              <a:spcAft>
                <a:spcPts val="1200"/>
              </a:spcAft>
              <a:buSzPts val="1018"/>
              <a:buNone/>
            </a:pPr>
            <a:r>
              <a:t/>
            </a:r>
            <a:endParaRPr sz="1302">
              <a:latin typeface="Verdana"/>
              <a:ea typeface="Verdana"/>
              <a:cs typeface="Verdana"/>
              <a:sym typeface="Verdana"/>
            </a:endParaRPr>
          </a:p>
        </p:txBody>
      </p:sp>
      <p:sp>
        <p:nvSpPr>
          <p:cNvPr id="125" name="Google Shape;125;p19"/>
          <p:cNvSpPr txBox="1"/>
          <p:nvPr>
            <p:ph type="title"/>
          </p:nvPr>
        </p:nvSpPr>
        <p:spPr>
          <a:xfrm>
            <a:off x="1313650" y="219700"/>
            <a:ext cx="3015000" cy="43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420">
                <a:solidFill>
                  <a:srgbClr val="45818E"/>
                </a:solidFill>
                <a:latin typeface="Verdana"/>
                <a:ea typeface="Verdana"/>
                <a:cs typeface="Verdana"/>
                <a:sym typeface="Verdana"/>
              </a:rPr>
              <a:t>good recipe for apple crumble</a:t>
            </a:r>
            <a:endParaRPr sz="1420">
              <a:solidFill>
                <a:srgbClr val="45818E"/>
              </a:solidFill>
              <a:latin typeface="Verdana"/>
              <a:ea typeface="Verdana"/>
              <a:cs typeface="Verdana"/>
              <a:sym typeface="Verdana"/>
            </a:endParaRPr>
          </a:p>
        </p:txBody>
      </p:sp>
      <p:pic>
        <p:nvPicPr>
          <p:cNvPr id="126" name="Google Shape;126;p19"/>
          <p:cNvPicPr preferRelativeResize="0"/>
          <p:nvPr/>
        </p:nvPicPr>
        <p:blipFill>
          <a:blip r:embed="rId5">
            <a:alphaModFix/>
          </a:blip>
          <a:stretch>
            <a:fillRect/>
          </a:stretch>
        </p:blipFill>
        <p:spPr>
          <a:xfrm>
            <a:off x="2091100" y="1853850"/>
            <a:ext cx="1297575" cy="1297575"/>
          </a:xfrm>
          <a:prstGeom prst="rect">
            <a:avLst/>
          </a:prstGeom>
          <a:noFill/>
          <a:ln>
            <a:noFill/>
          </a:ln>
        </p:spPr>
      </p:pic>
      <p:pic>
        <p:nvPicPr>
          <p:cNvPr id="127" name="Google Shape;127;p19"/>
          <p:cNvPicPr preferRelativeResize="0"/>
          <p:nvPr/>
        </p:nvPicPr>
        <p:blipFill>
          <a:blip r:embed="rId6">
            <a:alphaModFix/>
          </a:blip>
          <a:stretch>
            <a:fillRect/>
          </a:stretch>
        </p:blipFill>
        <p:spPr>
          <a:xfrm>
            <a:off x="5828150" y="3088625"/>
            <a:ext cx="1170432" cy="1170432"/>
          </a:xfrm>
          <a:prstGeom prst="rect">
            <a:avLst/>
          </a:prstGeom>
          <a:noFill/>
          <a:ln>
            <a:noFill/>
          </a:ln>
        </p:spPr>
      </p:pic>
      <p:pic>
        <p:nvPicPr>
          <p:cNvPr id="128" name="Google Shape;128;p19"/>
          <p:cNvPicPr preferRelativeResize="0"/>
          <p:nvPr/>
        </p:nvPicPr>
        <p:blipFill>
          <a:blip r:embed="rId7">
            <a:alphaModFix/>
          </a:blip>
          <a:stretch>
            <a:fillRect/>
          </a:stretch>
        </p:blipFill>
        <p:spPr>
          <a:xfrm>
            <a:off x="754100" y="867050"/>
            <a:ext cx="572700" cy="572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0"/>
          <p:cNvSpPr/>
          <p:nvPr/>
        </p:nvSpPr>
        <p:spPr>
          <a:xfrm>
            <a:off x="791875" y="871775"/>
            <a:ext cx="7650000" cy="39594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4" name="Google Shape;134;p20"/>
          <p:cNvPicPr preferRelativeResize="0"/>
          <p:nvPr/>
        </p:nvPicPr>
        <p:blipFill>
          <a:blip r:embed="rId3">
            <a:alphaModFix/>
          </a:blip>
          <a:stretch>
            <a:fillRect/>
          </a:stretch>
        </p:blipFill>
        <p:spPr>
          <a:xfrm>
            <a:off x="916525" y="220450"/>
            <a:ext cx="434400" cy="434400"/>
          </a:xfrm>
          <a:prstGeom prst="rect">
            <a:avLst/>
          </a:prstGeom>
          <a:noFill/>
          <a:ln>
            <a:noFill/>
          </a:ln>
        </p:spPr>
      </p:pic>
      <p:sp>
        <p:nvSpPr>
          <p:cNvPr id="135" name="Google Shape;135;p20"/>
          <p:cNvSpPr/>
          <p:nvPr/>
        </p:nvSpPr>
        <p:spPr>
          <a:xfrm>
            <a:off x="791850" y="225200"/>
            <a:ext cx="7650000" cy="435900"/>
          </a:xfrm>
          <a:prstGeom prst="roundRect">
            <a:avLst>
              <a:gd fmla="val 41859" name="adj"/>
            </a:avLst>
          </a:prstGeom>
          <a:no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6" name="Google Shape;136;p20"/>
          <p:cNvSpPr txBox="1"/>
          <p:nvPr>
            <p:ph idx="1" type="body"/>
          </p:nvPr>
        </p:nvSpPr>
        <p:spPr>
          <a:xfrm>
            <a:off x="1288350" y="1061450"/>
            <a:ext cx="4052700" cy="572700"/>
          </a:xfrm>
          <a:prstGeom prst="rect">
            <a:avLst/>
          </a:prstGeom>
        </p:spPr>
        <p:txBody>
          <a:bodyPr anchorCtr="0" anchor="t" bIns="91425" lIns="91425" spcFirstLastPara="1" rIns="91425" wrap="square" tIns="91425">
            <a:noAutofit/>
          </a:bodyPr>
          <a:lstStyle/>
          <a:p>
            <a:pPr indent="0" lvl="0" marL="0" rtl="0" algn="just">
              <a:lnSpc>
                <a:spcPct val="105000"/>
              </a:lnSpc>
              <a:spcBef>
                <a:spcPts val="0"/>
              </a:spcBef>
              <a:spcAft>
                <a:spcPts val="0"/>
              </a:spcAft>
              <a:buSzPts val="1018"/>
              <a:buNone/>
            </a:pPr>
            <a:r>
              <a:rPr lang="en" sz="1302">
                <a:latin typeface="Verdana"/>
                <a:ea typeface="Verdana"/>
                <a:cs typeface="Verdana"/>
                <a:sym typeface="Verdana"/>
              </a:rPr>
              <a:t>“</a:t>
            </a:r>
            <a:r>
              <a:rPr lang="en" sz="1302" u="sng">
                <a:latin typeface="Verdana"/>
                <a:ea typeface="Verdana"/>
                <a:cs typeface="Verdana"/>
                <a:sym typeface="Verdana"/>
              </a:rPr>
              <a:t>Recipe</a:t>
            </a:r>
            <a:r>
              <a:rPr lang="en" sz="1302">
                <a:latin typeface="Verdana"/>
                <a:ea typeface="Verdana"/>
                <a:cs typeface="Verdana"/>
                <a:sym typeface="Verdana"/>
              </a:rPr>
              <a:t> </a:t>
            </a:r>
            <a:r>
              <a:rPr lang="en" sz="1302" u="sng">
                <a:latin typeface="Verdana"/>
                <a:ea typeface="Verdana"/>
                <a:cs typeface="Verdana"/>
                <a:sym typeface="Verdana"/>
              </a:rPr>
              <a:t>for</a:t>
            </a:r>
            <a:r>
              <a:rPr lang="en" sz="1302">
                <a:latin typeface="Verdana"/>
                <a:ea typeface="Verdana"/>
                <a:cs typeface="Verdana"/>
                <a:sym typeface="Verdana"/>
              </a:rPr>
              <a:t> baked </a:t>
            </a:r>
            <a:r>
              <a:rPr lang="en" sz="1302" u="sng">
                <a:latin typeface="Verdana"/>
                <a:ea typeface="Verdana"/>
                <a:cs typeface="Verdana"/>
                <a:sym typeface="Verdana"/>
              </a:rPr>
              <a:t>apple</a:t>
            </a:r>
            <a:r>
              <a:rPr lang="en" sz="1302">
                <a:solidFill>
                  <a:srgbClr val="999999"/>
                </a:solidFill>
                <a:latin typeface="Verdana"/>
                <a:ea typeface="Verdana"/>
                <a:cs typeface="Verdana"/>
                <a:sym typeface="Verdana"/>
              </a:rPr>
              <a:t>s</a:t>
            </a:r>
            <a:r>
              <a:rPr lang="en" sz="1302">
                <a:latin typeface="Verdana"/>
                <a:ea typeface="Verdana"/>
                <a:cs typeface="Verdana"/>
                <a:sym typeface="Verdana"/>
              </a:rPr>
              <a:t> with, with the best caramel and </a:t>
            </a:r>
            <a:r>
              <a:rPr lang="en" sz="1302" u="sng">
                <a:latin typeface="Verdana"/>
                <a:ea typeface="Verdana"/>
                <a:cs typeface="Verdana"/>
                <a:sym typeface="Verdana"/>
              </a:rPr>
              <a:t>crumble</a:t>
            </a:r>
            <a:r>
              <a:rPr lang="en" sz="1302">
                <a:latin typeface="Verdana"/>
                <a:ea typeface="Verdana"/>
                <a:cs typeface="Verdana"/>
                <a:sym typeface="Verdana"/>
              </a:rPr>
              <a:t> topping”. </a:t>
            </a:r>
            <a:endParaRPr sz="1302">
              <a:latin typeface="Verdana"/>
              <a:ea typeface="Verdana"/>
              <a:cs typeface="Verdana"/>
              <a:sym typeface="Verdana"/>
            </a:endParaRPr>
          </a:p>
          <a:p>
            <a:pPr indent="0" lvl="0" marL="0" rtl="0" algn="just">
              <a:lnSpc>
                <a:spcPct val="105000"/>
              </a:lnSpc>
              <a:spcBef>
                <a:spcPts val="1200"/>
              </a:spcBef>
              <a:spcAft>
                <a:spcPts val="0"/>
              </a:spcAft>
              <a:buSzPts val="1018"/>
              <a:buNone/>
            </a:pPr>
            <a:r>
              <a:t/>
            </a:r>
            <a:endParaRPr sz="1302">
              <a:latin typeface="Verdana"/>
              <a:ea typeface="Verdana"/>
              <a:cs typeface="Verdana"/>
              <a:sym typeface="Verdana"/>
            </a:endParaRPr>
          </a:p>
          <a:p>
            <a:pPr indent="0" lvl="0" marL="0" rtl="0" algn="just">
              <a:lnSpc>
                <a:spcPct val="105000"/>
              </a:lnSpc>
              <a:spcBef>
                <a:spcPts val="1200"/>
              </a:spcBef>
              <a:spcAft>
                <a:spcPts val="0"/>
              </a:spcAft>
              <a:buSzPts val="1018"/>
              <a:buNone/>
            </a:pPr>
            <a:r>
              <a:t/>
            </a:r>
            <a:endParaRPr sz="1302">
              <a:latin typeface="Verdana"/>
              <a:ea typeface="Verdana"/>
              <a:cs typeface="Verdana"/>
              <a:sym typeface="Verdana"/>
            </a:endParaRPr>
          </a:p>
          <a:p>
            <a:pPr indent="0" lvl="0" marL="0" rtl="0" algn="just">
              <a:lnSpc>
                <a:spcPct val="105000"/>
              </a:lnSpc>
              <a:spcBef>
                <a:spcPts val="1200"/>
              </a:spcBef>
              <a:spcAft>
                <a:spcPts val="1200"/>
              </a:spcAft>
              <a:buSzPts val="1018"/>
              <a:buNone/>
            </a:pPr>
            <a:r>
              <a:t/>
            </a:r>
            <a:endParaRPr sz="1302">
              <a:latin typeface="Verdana"/>
              <a:ea typeface="Verdana"/>
              <a:cs typeface="Verdana"/>
              <a:sym typeface="Verdana"/>
            </a:endParaRPr>
          </a:p>
        </p:txBody>
      </p:sp>
      <p:sp>
        <p:nvSpPr>
          <p:cNvPr id="137" name="Google Shape;137;p20"/>
          <p:cNvSpPr txBox="1"/>
          <p:nvPr>
            <p:ph idx="1" type="body"/>
          </p:nvPr>
        </p:nvSpPr>
        <p:spPr>
          <a:xfrm>
            <a:off x="4260150" y="2319725"/>
            <a:ext cx="4052700" cy="572700"/>
          </a:xfrm>
          <a:prstGeom prst="rect">
            <a:avLst/>
          </a:prstGeom>
        </p:spPr>
        <p:txBody>
          <a:bodyPr anchorCtr="0" anchor="t" bIns="91425" lIns="91425" spcFirstLastPara="1" rIns="91425" wrap="square" tIns="91425">
            <a:noAutofit/>
          </a:bodyPr>
          <a:lstStyle/>
          <a:p>
            <a:pPr indent="0" lvl="0" marL="0" rtl="0" algn="just">
              <a:lnSpc>
                <a:spcPct val="105000"/>
              </a:lnSpc>
              <a:spcBef>
                <a:spcPts val="0"/>
              </a:spcBef>
              <a:spcAft>
                <a:spcPts val="0"/>
              </a:spcAft>
              <a:buSzPts val="1018"/>
              <a:buNone/>
            </a:pPr>
            <a:r>
              <a:rPr lang="en" sz="1302">
                <a:latin typeface="Verdana"/>
                <a:ea typeface="Verdana"/>
                <a:cs typeface="Verdana"/>
                <a:sym typeface="Verdana"/>
              </a:rPr>
              <a:t>“Very easy to make, this </a:t>
            </a:r>
            <a:r>
              <a:rPr lang="en" sz="1302" u="sng">
                <a:latin typeface="Verdana"/>
                <a:ea typeface="Verdana"/>
                <a:cs typeface="Verdana"/>
                <a:sym typeface="Verdana"/>
              </a:rPr>
              <a:t>apple</a:t>
            </a:r>
            <a:r>
              <a:rPr lang="en" sz="1302">
                <a:latin typeface="Verdana"/>
                <a:ea typeface="Verdana"/>
                <a:cs typeface="Verdana"/>
                <a:sym typeface="Verdana"/>
              </a:rPr>
              <a:t> </a:t>
            </a:r>
            <a:r>
              <a:rPr lang="en" sz="1302" u="sng">
                <a:latin typeface="Verdana"/>
                <a:ea typeface="Verdana"/>
                <a:cs typeface="Verdana"/>
                <a:sym typeface="Verdana"/>
              </a:rPr>
              <a:t>crumble</a:t>
            </a:r>
            <a:r>
              <a:rPr lang="en" sz="1302">
                <a:latin typeface="Verdana"/>
                <a:ea typeface="Verdana"/>
                <a:cs typeface="Verdana"/>
                <a:sym typeface="Verdana"/>
              </a:rPr>
              <a:t> </a:t>
            </a:r>
            <a:r>
              <a:rPr lang="en" sz="1302" u="sng">
                <a:latin typeface="Verdana"/>
                <a:ea typeface="Verdana"/>
                <a:cs typeface="Verdana"/>
                <a:sym typeface="Verdana"/>
              </a:rPr>
              <a:t>recipe</a:t>
            </a:r>
            <a:r>
              <a:rPr lang="en" sz="1302">
                <a:latin typeface="Verdana"/>
                <a:ea typeface="Verdana"/>
                <a:cs typeface="Verdana"/>
                <a:sym typeface="Verdana"/>
              </a:rPr>
              <a:t> is a keeper that you’ll make again and again.”</a:t>
            </a:r>
            <a:endParaRPr sz="1302">
              <a:latin typeface="Verdana"/>
              <a:ea typeface="Verdana"/>
              <a:cs typeface="Verdana"/>
              <a:sym typeface="Verdana"/>
            </a:endParaRPr>
          </a:p>
          <a:p>
            <a:pPr indent="0" lvl="0" marL="0" rtl="0" algn="just">
              <a:lnSpc>
                <a:spcPct val="105000"/>
              </a:lnSpc>
              <a:spcBef>
                <a:spcPts val="1200"/>
              </a:spcBef>
              <a:spcAft>
                <a:spcPts val="0"/>
              </a:spcAft>
              <a:buSzPts val="1018"/>
              <a:buNone/>
            </a:pPr>
            <a:r>
              <a:t/>
            </a:r>
            <a:endParaRPr sz="1302">
              <a:latin typeface="Verdana"/>
              <a:ea typeface="Verdana"/>
              <a:cs typeface="Verdana"/>
              <a:sym typeface="Verdana"/>
            </a:endParaRPr>
          </a:p>
          <a:p>
            <a:pPr indent="0" lvl="0" marL="0" rtl="0" algn="just">
              <a:lnSpc>
                <a:spcPct val="105000"/>
              </a:lnSpc>
              <a:spcBef>
                <a:spcPts val="1200"/>
              </a:spcBef>
              <a:spcAft>
                <a:spcPts val="0"/>
              </a:spcAft>
              <a:buSzPts val="1018"/>
              <a:buNone/>
            </a:pPr>
            <a:r>
              <a:t/>
            </a:r>
            <a:endParaRPr sz="1302">
              <a:latin typeface="Verdana"/>
              <a:ea typeface="Verdana"/>
              <a:cs typeface="Verdana"/>
              <a:sym typeface="Verdana"/>
            </a:endParaRPr>
          </a:p>
          <a:p>
            <a:pPr indent="0" lvl="0" marL="0" rtl="0" algn="just">
              <a:lnSpc>
                <a:spcPct val="105000"/>
              </a:lnSpc>
              <a:spcBef>
                <a:spcPts val="1200"/>
              </a:spcBef>
              <a:spcAft>
                <a:spcPts val="1200"/>
              </a:spcAft>
              <a:buSzPts val="1018"/>
              <a:buNone/>
            </a:pPr>
            <a:r>
              <a:t/>
            </a:r>
            <a:endParaRPr sz="1302">
              <a:latin typeface="Verdana"/>
              <a:ea typeface="Verdana"/>
              <a:cs typeface="Verdana"/>
              <a:sym typeface="Verdana"/>
            </a:endParaRPr>
          </a:p>
        </p:txBody>
      </p:sp>
      <p:pic>
        <p:nvPicPr>
          <p:cNvPr id="138" name="Google Shape;138;p20"/>
          <p:cNvPicPr preferRelativeResize="0"/>
          <p:nvPr/>
        </p:nvPicPr>
        <p:blipFill rotWithShape="1">
          <a:blip r:embed="rId4">
            <a:alphaModFix/>
          </a:blip>
          <a:srcRect b="25100" l="5423" r="12156" t="20522"/>
          <a:stretch/>
        </p:blipFill>
        <p:spPr>
          <a:xfrm>
            <a:off x="5828350" y="937775"/>
            <a:ext cx="1203939" cy="1191425"/>
          </a:xfrm>
          <a:prstGeom prst="rect">
            <a:avLst/>
          </a:prstGeom>
          <a:noFill/>
          <a:ln>
            <a:noFill/>
          </a:ln>
        </p:spPr>
      </p:pic>
      <p:sp>
        <p:nvSpPr>
          <p:cNvPr id="139" name="Google Shape;139;p20"/>
          <p:cNvSpPr txBox="1"/>
          <p:nvPr>
            <p:ph idx="1" type="body"/>
          </p:nvPr>
        </p:nvSpPr>
        <p:spPr>
          <a:xfrm>
            <a:off x="1288350" y="3349400"/>
            <a:ext cx="4052700" cy="572700"/>
          </a:xfrm>
          <a:prstGeom prst="rect">
            <a:avLst/>
          </a:prstGeom>
        </p:spPr>
        <p:txBody>
          <a:bodyPr anchorCtr="0" anchor="t" bIns="91425" lIns="91425" spcFirstLastPara="1" rIns="91425" wrap="square" tIns="91425">
            <a:noAutofit/>
          </a:bodyPr>
          <a:lstStyle/>
          <a:p>
            <a:pPr indent="0" lvl="0" marL="0" rtl="0" algn="just">
              <a:lnSpc>
                <a:spcPct val="105000"/>
              </a:lnSpc>
              <a:spcBef>
                <a:spcPts val="0"/>
              </a:spcBef>
              <a:spcAft>
                <a:spcPts val="0"/>
              </a:spcAft>
              <a:buSzPts val="1018"/>
              <a:buNone/>
            </a:pPr>
            <a:r>
              <a:rPr lang="en" sz="1302">
                <a:latin typeface="Verdana"/>
                <a:ea typeface="Verdana"/>
                <a:cs typeface="Verdana"/>
                <a:sym typeface="Verdana"/>
              </a:rPr>
              <a:t>“I don’t really like </a:t>
            </a:r>
            <a:r>
              <a:rPr lang="en" sz="1302" u="sng">
                <a:latin typeface="Verdana"/>
                <a:ea typeface="Verdana"/>
                <a:cs typeface="Verdana"/>
                <a:sym typeface="Verdana"/>
              </a:rPr>
              <a:t>apple</a:t>
            </a:r>
            <a:r>
              <a:rPr lang="en" sz="1302">
                <a:latin typeface="Verdana"/>
                <a:ea typeface="Verdana"/>
                <a:cs typeface="Verdana"/>
                <a:sym typeface="Verdana"/>
              </a:rPr>
              <a:t> </a:t>
            </a:r>
            <a:r>
              <a:rPr lang="en" sz="1302" u="sng">
                <a:latin typeface="Verdana"/>
                <a:ea typeface="Verdana"/>
                <a:cs typeface="Verdana"/>
                <a:sym typeface="Verdana"/>
              </a:rPr>
              <a:t>crumble</a:t>
            </a:r>
            <a:r>
              <a:rPr lang="en" sz="1302">
                <a:latin typeface="Verdana"/>
                <a:ea typeface="Verdana"/>
                <a:cs typeface="Verdana"/>
                <a:sym typeface="Verdana"/>
              </a:rPr>
              <a:t>. Instead, I’ll give you a very </a:t>
            </a:r>
            <a:r>
              <a:rPr lang="en" sz="1302" u="sng">
                <a:latin typeface="Verdana"/>
                <a:ea typeface="Verdana"/>
                <a:cs typeface="Verdana"/>
                <a:sym typeface="Verdana"/>
              </a:rPr>
              <a:t>good</a:t>
            </a:r>
            <a:r>
              <a:rPr lang="en" sz="1302">
                <a:latin typeface="Verdana"/>
                <a:ea typeface="Verdana"/>
                <a:cs typeface="Verdana"/>
                <a:sym typeface="Verdana"/>
              </a:rPr>
              <a:t> </a:t>
            </a:r>
            <a:r>
              <a:rPr lang="en" sz="1302" u="sng">
                <a:latin typeface="Verdana"/>
                <a:ea typeface="Verdana"/>
                <a:cs typeface="Verdana"/>
                <a:sym typeface="Verdana"/>
              </a:rPr>
              <a:t>recipe</a:t>
            </a:r>
            <a:r>
              <a:rPr lang="en" sz="1302">
                <a:latin typeface="Verdana"/>
                <a:ea typeface="Verdana"/>
                <a:cs typeface="Verdana"/>
                <a:sym typeface="Verdana"/>
              </a:rPr>
              <a:t> </a:t>
            </a:r>
            <a:r>
              <a:rPr lang="en" sz="1302" u="sng">
                <a:latin typeface="Verdana"/>
                <a:ea typeface="Verdana"/>
                <a:cs typeface="Verdana"/>
                <a:sym typeface="Verdana"/>
              </a:rPr>
              <a:t>for</a:t>
            </a:r>
            <a:r>
              <a:rPr lang="en" sz="1302">
                <a:latin typeface="Verdana"/>
                <a:ea typeface="Verdana"/>
                <a:cs typeface="Verdana"/>
                <a:sym typeface="Verdana"/>
              </a:rPr>
              <a:t> a cheesecake.”</a:t>
            </a:r>
            <a:endParaRPr sz="1302">
              <a:latin typeface="Verdana"/>
              <a:ea typeface="Verdana"/>
              <a:cs typeface="Verdana"/>
              <a:sym typeface="Verdana"/>
            </a:endParaRPr>
          </a:p>
          <a:p>
            <a:pPr indent="0" lvl="0" marL="0" rtl="0" algn="just">
              <a:lnSpc>
                <a:spcPct val="105000"/>
              </a:lnSpc>
              <a:spcBef>
                <a:spcPts val="1200"/>
              </a:spcBef>
              <a:spcAft>
                <a:spcPts val="0"/>
              </a:spcAft>
              <a:buSzPts val="1018"/>
              <a:buNone/>
            </a:pPr>
            <a:r>
              <a:t/>
            </a:r>
            <a:endParaRPr sz="1302">
              <a:latin typeface="Verdana"/>
              <a:ea typeface="Verdana"/>
              <a:cs typeface="Verdana"/>
              <a:sym typeface="Verdana"/>
            </a:endParaRPr>
          </a:p>
          <a:p>
            <a:pPr indent="0" lvl="0" marL="0" rtl="0" algn="just">
              <a:lnSpc>
                <a:spcPct val="105000"/>
              </a:lnSpc>
              <a:spcBef>
                <a:spcPts val="1200"/>
              </a:spcBef>
              <a:spcAft>
                <a:spcPts val="0"/>
              </a:spcAft>
              <a:buSzPts val="1018"/>
              <a:buNone/>
            </a:pPr>
            <a:r>
              <a:t/>
            </a:r>
            <a:endParaRPr b="1" sz="1302">
              <a:latin typeface="Verdana"/>
              <a:ea typeface="Verdana"/>
              <a:cs typeface="Verdana"/>
              <a:sym typeface="Verdana"/>
            </a:endParaRPr>
          </a:p>
          <a:p>
            <a:pPr indent="0" lvl="0" marL="0" rtl="0" algn="just">
              <a:lnSpc>
                <a:spcPct val="105000"/>
              </a:lnSpc>
              <a:spcBef>
                <a:spcPts val="1200"/>
              </a:spcBef>
              <a:spcAft>
                <a:spcPts val="1200"/>
              </a:spcAft>
              <a:buSzPts val="1018"/>
              <a:buNone/>
            </a:pPr>
            <a:r>
              <a:t/>
            </a:r>
            <a:endParaRPr sz="1302">
              <a:latin typeface="Verdana"/>
              <a:ea typeface="Verdana"/>
              <a:cs typeface="Verdana"/>
              <a:sym typeface="Verdana"/>
            </a:endParaRPr>
          </a:p>
        </p:txBody>
      </p:sp>
      <p:sp>
        <p:nvSpPr>
          <p:cNvPr id="140" name="Google Shape;140;p20"/>
          <p:cNvSpPr txBox="1"/>
          <p:nvPr>
            <p:ph idx="1" type="body"/>
          </p:nvPr>
        </p:nvSpPr>
        <p:spPr>
          <a:xfrm>
            <a:off x="4260150" y="4379075"/>
            <a:ext cx="4052700" cy="572700"/>
          </a:xfrm>
          <a:prstGeom prst="rect">
            <a:avLst/>
          </a:prstGeom>
        </p:spPr>
        <p:txBody>
          <a:bodyPr anchorCtr="0" anchor="t" bIns="91425" lIns="91425" spcFirstLastPara="1" rIns="91425" wrap="square" tIns="91425">
            <a:noAutofit/>
          </a:bodyPr>
          <a:lstStyle/>
          <a:p>
            <a:pPr indent="0" lvl="0" marL="0" rtl="0" algn="just">
              <a:lnSpc>
                <a:spcPct val="105000"/>
              </a:lnSpc>
              <a:spcBef>
                <a:spcPts val="0"/>
              </a:spcBef>
              <a:spcAft>
                <a:spcPts val="0"/>
              </a:spcAft>
              <a:buSzPts val="1018"/>
              <a:buNone/>
            </a:pPr>
            <a:r>
              <a:rPr lang="en" sz="1302">
                <a:latin typeface="Verdana"/>
                <a:ea typeface="Verdana"/>
                <a:cs typeface="Verdana"/>
                <a:sym typeface="Verdana"/>
              </a:rPr>
              <a:t>“An </a:t>
            </a:r>
            <a:r>
              <a:rPr lang="en" sz="1302" u="sng">
                <a:latin typeface="Verdana"/>
                <a:ea typeface="Verdana"/>
                <a:cs typeface="Verdana"/>
                <a:sym typeface="Verdana"/>
              </a:rPr>
              <a:t>apple</a:t>
            </a:r>
            <a:r>
              <a:rPr lang="en" sz="1302">
                <a:latin typeface="Verdana"/>
                <a:ea typeface="Verdana"/>
                <a:cs typeface="Verdana"/>
                <a:sym typeface="Verdana"/>
              </a:rPr>
              <a:t> a day is very </a:t>
            </a:r>
            <a:r>
              <a:rPr lang="en" sz="1302" u="sng">
                <a:latin typeface="Verdana"/>
                <a:ea typeface="Verdana"/>
                <a:cs typeface="Verdana"/>
                <a:sym typeface="Verdana"/>
              </a:rPr>
              <a:t>good</a:t>
            </a:r>
            <a:r>
              <a:rPr lang="en" sz="1302">
                <a:latin typeface="Verdana"/>
                <a:ea typeface="Verdana"/>
                <a:cs typeface="Verdana"/>
                <a:sym typeface="Verdana"/>
              </a:rPr>
              <a:t> </a:t>
            </a:r>
            <a:r>
              <a:rPr lang="en" sz="1302" u="sng">
                <a:latin typeface="Verdana"/>
                <a:ea typeface="Verdana"/>
                <a:cs typeface="Verdana"/>
                <a:sym typeface="Verdana"/>
              </a:rPr>
              <a:t>for</a:t>
            </a:r>
            <a:r>
              <a:rPr lang="en" sz="1302">
                <a:latin typeface="Verdana"/>
                <a:ea typeface="Verdana"/>
                <a:cs typeface="Verdana"/>
                <a:sym typeface="Verdana"/>
              </a:rPr>
              <a:t> your health.”</a:t>
            </a:r>
            <a:endParaRPr sz="1302">
              <a:latin typeface="Verdana"/>
              <a:ea typeface="Verdana"/>
              <a:cs typeface="Verdana"/>
              <a:sym typeface="Verdana"/>
            </a:endParaRPr>
          </a:p>
          <a:p>
            <a:pPr indent="0" lvl="0" marL="0" rtl="0" algn="just">
              <a:lnSpc>
                <a:spcPct val="105000"/>
              </a:lnSpc>
              <a:spcBef>
                <a:spcPts val="1200"/>
              </a:spcBef>
              <a:spcAft>
                <a:spcPts val="0"/>
              </a:spcAft>
              <a:buSzPts val="1018"/>
              <a:buNone/>
            </a:pPr>
            <a:r>
              <a:t/>
            </a:r>
            <a:endParaRPr sz="1302">
              <a:latin typeface="Verdana"/>
              <a:ea typeface="Verdana"/>
              <a:cs typeface="Verdana"/>
              <a:sym typeface="Verdana"/>
            </a:endParaRPr>
          </a:p>
          <a:p>
            <a:pPr indent="0" lvl="0" marL="0" rtl="0" algn="just">
              <a:lnSpc>
                <a:spcPct val="105000"/>
              </a:lnSpc>
              <a:spcBef>
                <a:spcPts val="1200"/>
              </a:spcBef>
              <a:spcAft>
                <a:spcPts val="0"/>
              </a:spcAft>
              <a:buSzPts val="1018"/>
              <a:buNone/>
            </a:pPr>
            <a:r>
              <a:t/>
            </a:r>
            <a:endParaRPr sz="1302">
              <a:latin typeface="Verdana"/>
              <a:ea typeface="Verdana"/>
              <a:cs typeface="Verdana"/>
              <a:sym typeface="Verdana"/>
            </a:endParaRPr>
          </a:p>
          <a:p>
            <a:pPr indent="0" lvl="0" marL="0" rtl="0" algn="just">
              <a:lnSpc>
                <a:spcPct val="105000"/>
              </a:lnSpc>
              <a:spcBef>
                <a:spcPts val="1200"/>
              </a:spcBef>
              <a:spcAft>
                <a:spcPts val="1200"/>
              </a:spcAft>
              <a:buSzPts val="1018"/>
              <a:buNone/>
            </a:pPr>
            <a:r>
              <a:t/>
            </a:r>
            <a:endParaRPr sz="1302">
              <a:latin typeface="Verdana"/>
              <a:ea typeface="Verdana"/>
              <a:cs typeface="Verdana"/>
              <a:sym typeface="Verdana"/>
            </a:endParaRPr>
          </a:p>
        </p:txBody>
      </p:sp>
      <p:sp>
        <p:nvSpPr>
          <p:cNvPr id="141" name="Google Shape;141;p20"/>
          <p:cNvSpPr txBox="1"/>
          <p:nvPr>
            <p:ph type="title"/>
          </p:nvPr>
        </p:nvSpPr>
        <p:spPr>
          <a:xfrm>
            <a:off x="1313650" y="219700"/>
            <a:ext cx="3015000" cy="43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420">
                <a:solidFill>
                  <a:srgbClr val="45818E"/>
                </a:solidFill>
                <a:latin typeface="Verdana"/>
                <a:ea typeface="Verdana"/>
                <a:cs typeface="Verdana"/>
                <a:sym typeface="Verdana"/>
              </a:rPr>
              <a:t>good recipe for apple crumble</a:t>
            </a:r>
            <a:endParaRPr sz="1420">
              <a:solidFill>
                <a:srgbClr val="45818E"/>
              </a:solidFill>
              <a:latin typeface="Verdana"/>
              <a:ea typeface="Verdana"/>
              <a:cs typeface="Verdana"/>
              <a:sym typeface="Verdana"/>
            </a:endParaRPr>
          </a:p>
        </p:txBody>
      </p:sp>
      <p:pic>
        <p:nvPicPr>
          <p:cNvPr id="142" name="Google Shape;142;p20"/>
          <p:cNvPicPr preferRelativeResize="0"/>
          <p:nvPr/>
        </p:nvPicPr>
        <p:blipFill>
          <a:blip r:embed="rId5">
            <a:alphaModFix/>
          </a:blip>
          <a:stretch>
            <a:fillRect/>
          </a:stretch>
        </p:blipFill>
        <p:spPr>
          <a:xfrm>
            <a:off x="2091100" y="1853850"/>
            <a:ext cx="1297575" cy="1297575"/>
          </a:xfrm>
          <a:prstGeom prst="rect">
            <a:avLst/>
          </a:prstGeom>
          <a:noFill/>
          <a:ln>
            <a:noFill/>
          </a:ln>
        </p:spPr>
      </p:pic>
      <p:pic>
        <p:nvPicPr>
          <p:cNvPr id="143" name="Google Shape;143;p20"/>
          <p:cNvPicPr preferRelativeResize="0"/>
          <p:nvPr/>
        </p:nvPicPr>
        <p:blipFill>
          <a:blip r:embed="rId6">
            <a:alphaModFix/>
          </a:blip>
          <a:stretch>
            <a:fillRect/>
          </a:stretch>
        </p:blipFill>
        <p:spPr>
          <a:xfrm>
            <a:off x="754100" y="867050"/>
            <a:ext cx="572700" cy="572700"/>
          </a:xfrm>
          <a:prstGeom prst="rect">
            <a:avLst/>
          </a:prstGeom>
          <a:noFill/>
          <a:ln>
            <a:noFill/>
          </a:ln>
        </p:spPr>
      </p:pic>
      <p:pic>
        <p:nvPicPr>
          <p:cNvPr id="144" name="Google Shape;144;p20"/>
          <p:cNvPicPr preferRelativeResize="0"/>
          <p:nvPr/>
        </p:nvPicPr>
        <p:blipFill>
          <a:blip r:embed="rId7">
            <a:alphaModFix/>
          </a:blip>
          <a:stretch>
            <a:fillRect/>
          </a:stretch>
        </p:blipFill>
        <p:spPr>
          <a:xfrm>
            <a:off x="2310119" y="3204475"/>
            <a:ext cx="859536" cy="178300"/>
          </a:xfrm>
          <a:prstGeom prst="rect">
            <a:avLst/>
          </a:prstGeom>
          <a:noFill/>
          <a:ln>
            <a:noFill/>
          </a:ln>
        </p:spPr>
      </p:pic>
      <p:pic>
        <p:nvPicPr>
          <p:cNvPr id="145" name="Google Shape;145;p20"/>
          <p:cNvPicPr preferRelativeResize="0"/>
          <p:nvPr/>
        </p:nvPicPr>
        <p:blipFill rotWithShape="1">
          <a:blip r:embed="rId8">
            <a:alphaModFix/>
          </a:blip>
          <a:srcRect b="0" l="0" r="0" t="0"/>
          <a:stretch/>
        </p:blipFill>
        <p:spPr>
          <a:xfrm>
            <a:off x="5982472" y="4300700"/>
            <a:ext cx="861780" cy="178300"/>
          </a:xfrm>
          <a:prstGeom prst="rect">
            <a:avLst/>
          </a:prstGeom>
          <a:noFill/>
          <a:ln>
            <a:noFill/>
          </a:ln>
        </p:spPr>
      </p:pic>
      <p:pic>
        <p:nvPicPr>
          <p:cNvPr id="146" name="Google Shape;146;p20"/>
          <p:cNvPicPr preferRelativeResize="0"/>
          <p:nvPr/>
        </p:nvPicPr>
        <p:blipFill>
          <a:blip r:embed="rId9">
            <a:alphaModFix/>
          </a:blip>
          <a:stretch>
            <a:fillRect/>
          </a:stretch>
        </p:blipFill>
        <p:spPr>
          <a:xfrm>
            <a:off x="5999420" y="2184573"/>
            <a:ext cx="861800" cy="178278"/>
          </a:xfrm>
          <a:prstGeom prst="rect">
            <a:avLst/>
          </a:prstGeom>
          <a:noFill/>
          <a:ln>
            <a:noFill/>
          </a:ln>
        </p:spPr>
      </p:pic>
      <p:pic>
        <p:nvPicPr>
          <p:cNvPr id="147" name="Google Shape;147;p20"/>
          <p:cNvPicPr preferRelativeResize="0"/>
          <p:nvPr/>
        </p:nvPicPr>
        <p:blipFill>
          <a:blip r:embed="rId10">
            <a:alphaModFix/>
          </a:blip>
          <a:stretch>
            <a:fillRect/>
          </a:stretch>
        </p:blipFill>
        <p:spPr>
          <a:xfrm>
            <a:off x="5828150" y="3088625"/>
            <a:ext cx="1170432" cy="117043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par>
                                <p:cTn fill="hold" nodeType="with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
                                        <p:tgtEl>
                                          <p:spTgt spid="146"/>
                                        </p:tgtEl>
                                      </p:cBhvr>
                                    </p:animEffect>
                                  </p:childTnLst>
                                </p:cTn>
                              </p:par>
                              <p:par>
                                <p:cTn fill="hold" nodeType="with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1"/>
          <p:cNvSpPr/>
          <p:nvPr/>
        </p:nvSpPr>
        <p:spPr>
          <a:xfrm>
            <a:off x="791875" y="871775"/>
            <a:ext cx="7650000" cy="39594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3" name="Google Shape;153;p21"/>
          <p:cNvPicPr preferRelativeResize="0"/>
          <p:nvPr/>
        </p:nvPicPr>
        <p:blipFill>
          <a:blip r:embed="rId3">
            <a:alphaModFix/>
          </a:blip>
          <a:stretch>
            <a:fillRect/>
          </a:stretch>
        </p:blipFill>
        <p:spPr>
          <a:xfrm>
            <a:off x="916525" y="220450"/>
            <a:ext cx="434400" cy="434400"/>
          </a:xfrm>
          <a:prstGeom prst="rect">
            <a:avLst/>
          </a:prstGeom>
          <a:noFill/>
          <a:ln>
            <a:noFill/>
          </a:ln>
        </p:spPr>
      </p:pic>
      <p:sp>
        <p:nvSpPr>
          <p:cNvPr id="154" name="Google Shape;154;p21"/>
          <p:cNvSpPr/>
          <p:nvPr/>
        </p:nvSpPr>
        <p:spPr>
          <a:xfrm>
            <a:off x="791850" y="225200"/>
            <a:ext cx="7650000" cy="435900"/>
          </a:xfrm>
          <a:prstGeom prst="roundRect">
            <a:avLst>
              <a:gd fmla="val 41859" name="adj"/>
            </a:avLst>
          </a:prstGeom>
          <a:no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 name="Google Shape;155;p21"/>
          <p:cNvSpPr txBox="1"/>
          <p:nvPr>
            <p:ph idx="1" type="body"/>
          </p:nvPr>
        </p:nvSpPr>
        <p:spPr>
          <a:xfrm>
            <a:off x="1288350" y="1061450"/>
            <a:ext cx="4052700" cy="572700"/>
          </a:xfrm>
          <a:prstGeom prst="rect">
            <a:avLst/>
          </a:prstGeom>
        </p:spPr>
        <p:txBody>
          <a:bodyPr anchorCtr="0" anchor="t" bIns="91425" lIns="91425" spcFirstLastPara="1" rIns="91425" wrap="square" tIns="91425">
            <a:noAutofit/>
          </a:bodyPr>
          <a:lstStyle/>
          <a:p>
            <a:pPr indent="0" lvl="0" marL="0" rtl="0" algn="just">
              <a:lnSpc>
                <a:spcPct val="105000"/>
              </a:lnSpc>
              <a:spcBef>
                <a:spcPts val="0"/>
              </a:spcBef>
              <a:spcAft>
                <a:spcPts val="0"/>
              </a:spcAft>
              <a:buSzPts val="1018"/>
              <a:buNone/>
            </a:pPr>
            <a:r>
              <a:rPr lang="en" sz="1302">
                <a:latin typeface="Verdana"/>
                <a:ea typeface="Verdana"/>
                <a:cs typeface="Verdana"/>
                <a:sym typeface="Verdana"/>
              </a:rPr>
              <a:t>“</a:t>
            </a:r>
            <a:r>
              <a:rPr lang="en" sz="1302" u="sng">
                <a:latin typeface="Verdana"/>
                <a:ea typeface="Verdana"/>
                <a:cs typeface="Verdana"/>
                <a:sym typeface="Verdana"/>
              </a:rPr>
              <a:t>Recipe</a:t>
            </a:r>
            <a:r>
              <a:rPr lang="en" sz="1302">
                <a:latin typeface="Verdana"/>
                <a:ea typeface="Verdana"/>
                <a:cs typeface="Verdana"/>
                <a:sym typeface="Verdana"/>
              </a:rPr>
              <a:t> for baked </a:t>
            </a:r>
            <a:r>
              <a:rPr lang="en" sz="1302" u="sng">
                <a:latin typeface="Verdana"/>
                <a:ea typeface="Verdana"/>
                <a:cs typeface="Verdana"/>
                <a:sym typeface="Verdana"/>
              </a:rPr>
              <a:t>apple</a:t>
            </a:r>
            <a:r>
              <a:rPr lang="en" sz="1302">
                <a:solidFill>
                  <a:srgbClr val="999999"/>
                </a:solidFill>
                <a:latin typeface="Verdana"/>
                <a:ea typeface="Verdana"/>
                <a:cs typeface="Verdana"/>
                <a:sym typeface="Verdana"/>
              </a:rPr>
              <a:t>s</a:t>
            </a:r>
            <a:r>
              <a:rPr lang="en" sz="1302">
                <a:latin typeface="Verdana"/>
                <a:ea typeface="Verdana"/>
                <a:cs typeface="Verdana"/>
                <a:sym typeface="Verdana"/>
              </a:rPr>
              <a:t> with, with the best caramel and </a:t>
            </a:r>
            <a:r>
              <a:rPr lang="en" sz="1302" u="sng">
                <a:latin typeface="Verdana"/>
                <a:ea typeface="Verdana"/>
                <a:cs typeface="Verdana"/>
                <a:sym typeface="Verdana"/>
              </a:rPr>
              <a:t>crumble</a:t>
            </a:r>
            <a:r>
              <a:rPr lang="en" sz="1302">
                <a:latin typeface="Verdana"/>
                <a:ea typeface="Verdana"/>
                <a:cs typeface="Verdana"/>
                <a:sym typeface="Verdana"/>
              </a:rPr>
              <a:t> topping”. </a:t>
            </a:r>
            <a:endParaRPr sz="1302">
              <a:latin typeface="Verdana"/>
              <a:ea typeface="Verdana"/>
              <a:cs typeface="Verdana"/>
              <a:sym typeface="Verdana"/>
            </a:endParaRPr>
          </a:p>
          <a:p>
            <a:pPr indent="0" lvl="0" marL="0" rtl="0" algn="just">
              <a:lnSpc>
                <a:spcPct val="105000"/>
              </a:lnSpc>
              <a:spcBef>
                <a:spcPts val="1200"/>
              </a:spcBef>
              <a:spcAft>
                <a:spcPts val="0"/>
              </a:spcAft>
              <a:buSzPts val="1018"/>
              <a:buNone/>
            </a:pPr>
            <a:r>
              <a:t/>
            </a:r>
            <a:endParaRPr sz="1302">
              <a:latin typeface="Verdana"/>
              <a:ea typeface="Verdana"/>
              <a:cs typeface="Verdana"/>
              <a:sym typeface="Verdana"/>
            </a:endParaRPr>
          </a:p>
          <a:p>
            <a:pPr indent="0" lvl="0" marL="0" rtl="0" algn="just">
              <a:lnSpc>
                <a:spcPct val="105000"/>
              </a:lnSpc>
              <a:spcBef>
                <a:spcPts val="1200"/>
              </a:spcBef>
              <a:spcAft>
                <a:spcPts val="0"/>
              </a:spcAft>
              <a:buSzPts val="1018"/>
              <a:buNone/>
            </a:pPr>
            <a:r>
              <a:t/>
            </a:r>
            <a:endParaRPr sz="1302">
              <a:latin typeface="Verdana"/>
              <a:ea typeface="Verdana"/>
              <a:cs typeface="Verdana"/>
              <a:sym typeface="Verdana"/>
            </a:endParaRPr>
          </a:p>
          <a:p>
            <a:pPr indent="0" lvl="0" marL="0" rtl="0" algn="just">
              <a:lnSpc>
                <a:spcPct val="105000"/>
              </a:lnSpc>
              <a:spcBef>
                <a:spcPts val="1200"/>
              </a:spcBef>
              <a:spcAft>
                <a:spcPts val="1200"/>
              </a:spcAft>
              <a:buSzPts val="1018"/>
              <a:buNone/>
            </a:pPr>
            <a:r>
              <a:t/>
            </a:r>
            <a:endParaRPr sz="1302">
              <a:latin typeface="Verdana"/>
              <a:ea typeface="Verdana"/>
              <a:cs typeface="Verdana"/>
              <a:sym typeface="Verdana"/>
            </a:endParaRPr>
          </a:p>
        </p:txBody>
      </p:sp>
      <p:sp>
        <p:nvSpPr>
          <p:cNvPr id="156" name="Google Shape;156;p21"/>
          <p:cNvSpPr txBox="1"/>
          <p:nvPr>
            <p:ph idx="1" type="body"/>
          </p:nvPr>
        </p:nvSpPr>
        <p:spPr>
          <a:xfrm>
            <a:off x="4260150" y="2319725"/>
            <a:ext cx="4052700" cy="572700"/>
          </a:xfrm>
          <a:prstGeom prst="rect">
            <a:avLst/>
          </a:prstGeom>
        </p:spPr>
        <p:txBody>
          <a:bodyPr anchorCtr="0" anchor="t" bIns="91425" lIns="91425" spcFirstLastPara="1" rIns="91425" wrap="square" tIns="91425">
            <a:noAutofit/>
          </a:bodyPr>
          <a:lstStyle/>
          <a:p>
            <a:pPr indent="0" lvl="0" marL="0" rtl="0" algn="just">
              <a:lnSpc>
                <a:spcPct val="105000"/>
              </a:lnSpc>
              <a:spcBef>
                <a:spcPts val="0"/>
              </a:spcBef>
              <a:spcAft>
                <a:spcPts val="0"/>
              </a:spcAft>
              <a:buSzPts val="1018"/>
              <a:buNone/>
            </a:pPr>
            <a:r>
              <a:rPr lang="en" sz="1402">
                <a:latin typeface="Verdana"/>
                <a:ea typeface="Verdana"/>
                <a:cs typeface="Verdana"/>
                <a:sym typeface="Verdana"/>
              </a:rPr>
              <a:t>“Very easy to make, this </a:t>
            </a:r>
            <a:r>
              <a:rPr lang="en" sz="1402" u="sng">
                <a:latin typeface="Verdana"/>
                <a:ea typeface="Verdana"/>
                <a:cs typeface="Verdana"/>
                <a:sym typeface="Verdana"/>
              </a:rPr>
              <a:t>apple</a:t>
            </a:r>
            <a:r>
              <a:rPr lang="en" sz="1402">
                <a:latin typeface="Verdana"/>
                <a:ea typeface="Verdana"/>
                <a:cs typeface="Verdana"/>
                <a:sym typeface="Verdana"/>
              </a:rPr>
              <a:t> </a:t>
            </a:r>
            <a:r>
              <a:rPr lang="en" sz="1402" u="sng">
                <a:latin typeface="Verdana"/>
                <a:ea typeface="Verdana"/>
                <a:cs typeface="Verdana"/>
                <a:sym typeface="Verdana"/>
              </a:rPr>
              <a:t>crumble</a:t>
            </a:r>
            <a:r>
              <a:rPr lang="en" sz="1402">
                <a:latin typeface="Verdana"/>
                <a:ea typeface="Verdana"/>
                <a:cs typeface="Verdana"/>
                <a:sym typeface="Verdana"/>
              </a:rPr>
              <a:t> </a:t>
            </a:r>
            <a:r>
              <a:rPr lang="en" sz="1402" u="sng">
                <a:latin typeface="Verdana"/>
                <a:ea typeface="Verdana"/>
                <a:cs typeface="Verdana"/>
                <a:sym typeface="Verdana"/>
              </a:rPr>
              <a:t>recipe</a:t>
            </a:r>
            <a:r>
              <a:rPr lang="en" sz="1402">
                <a:latin typeface="Verdana"/>
                <a:ea typeface="Verdana"/>
                <a:cs typeface="Verdana"/>
                <a:sym typeface="Verdana"/>
              </a:rPr>
              <a:t> is a keeper that you’ll make again and again.”</a:t>
            </a:r>
            <a:endParaRPr sz="1402">
              <a:latin typeface="Verdana"/>
              <a:ea typeface="Verdana"/>
              <a:cs typeface="Verdana"/>
              <a:sym typeface="Verdana"/>
            </a:endParaRPr>
          </a:p>
          <a:p>
            <a:pPr indent="0" lvl="0" marL="0" rtl="0" algn="just">
              <a:lnSpc>
                <a:spcPct val="105000"/>
              </a:lnSpc>
              <a:spcBef>
                <a:spcPts val="1200"/>
              </a:spcBef>
              <a:spcAft>
                <a:spcPts val="0"/>
              </a:spcAft>
              <a:buSzPts val="1018"/>
              <a:buNone/>
            </a:pPr>
            <a:r>
              <a:t/>
            </a:r>
            <a:endParaRPr sz="1302">
              <a:latin typeface="Verdana"/>
              <a:ea typeface="Verdana"/>
              <a:cs typeface="Verdana"/>
              <a:sym typeface="Verdana"/>
            </a:endParaRPr>
          </a:p>
          <a:p>
            <a:pPr indent="0" lvl="0" marL="0" rtl="0" algn="just">
              <a:lnSpc>
                <a:spcPct val="105000"/>
              </a:lnSpc>
              <a:spcBef>
                <a:spcPts val="1200"/>
              </a:spcBef>
              <a:spcAft>
                <a:spcPts val="0"/>
              </a:spcAft>
              <a:buSzPts val="1018"/>
              <a:buNone/>
            </a:pPr>
            <a:r>
              <a:t/>
            </a:r>
            <a:endParaRPr sz="1302">
              <a:latin typeface="Verdana"/>
              <a:ea typeface="Verdana"/>
              <a:cs typeface="Verdana"/>
              <a:sym typeface="Verdana"/>
            </a:endParaRPr>
          </a:p>
          <a:p>
            <a:pPr indent="0" lvl="0" marL="0" rtl="0" algn="just">
              <a:lnSpc>
                <a:spcPct val="105000"/>
              </a:lnSpc>
              <a:spcBef>
                <a:spcPts val="1200"/>
              </a:spcBef>
              <a:spcAft>
                <a:spcPts val="1200"/>
              </a:spcAft>
              <a:buSzPts val="1018"/>
              <a:buNone/>
            </a:pPr>
            <a:r>
              <a:t/>
            </a:r>
            <a:endParaRPr sz="1302">
              <a:latin typeface="Verdana"/>
              <a:ea typeface="Verdana"/>
              <a:cs typeface="Verdana"/>
              <a:sym typeface="Verdana"/>
            </a:endParaRPr>
          </a:p>
        </p:txBody>
      </p:sp>
      <p:pic>
        <p:nvPicPr>
          <p:cNvPr id="157" name="Google Shape;157;p21"/>
          <p:cNvPicPr preferRelativeResize="0"/>
          <p:nvPr/>
        </p:nvPicPr>
        <p:blipFill rotWithShape="1">
          <a:blip r:embed="rId4">
            <a:alphaModFix/>
          </a:blip>
          <a:srcRect b="25100" l="5423" r="12156" t="20522"/>
          <a:stretch/>
        </p:blipFill>
        <p:spPr>
          <a:xfrm>
            <a:off x="5828350" y="937775"/>
            <a:ext cx="1203939" cy="1191425"/>
          </a:xfrm>
          <a:prstGeom prst="rect">
            <a:avLst/>
          </a:prstGeom>
          <a:noFill/>
          <a:ln>
            <a:noFill/>
          </a:ln>
        </p:spPr>
      </p:pic>
      <p:sp>
        <p:nvSpPr>
          <p:cNvPr id="158" name="Google Shape;158;p21"/>
          <p:cNvSpPr txBox="1"/>
          <p:nvPr>
            <p:ph idx="1" type="body"/>
          </p:nvPr>
        </p:nvSpPr>
        <p:spPr>
          <a:xfrm>
            <a:off x="1288350" y="3349400"/>
            <a:ext cx="4052700" cy="572700"/>
          </a:xfrm>
          <a:prstGeom prst="rect">
            <a:avLst/>
          </a:prstGeom>
        </p:spPr>
        <p:txBody>
          <a:bodyPr anchorCtr="0" anchor="t" bIns="91425" lIns="91425" spcFirstLastPara="1" rIns="91425" wrap="square" tIns="91425">
            <a:noAutofit/>
          </a:bodyPr>
          <a:lstStyle/>
          <a:p>
            <a:pPr indent="0" lvl="0" marL="0" rtl="0" algn="just">
              <a:lnSpc>
                <a:spcPct val="105000"/>
              </a:lnSpc>
              <a:spcBef>
                <a:spcPts val="0"/>
              </a:spcBef>
              <a:spcAft>
                <a:spcPts val="0"/>
              </a:spcAft>
              <a:buSzPts val="1018"/>
              <a:buNone/>
            </a:pPr>
            <a:r>
              <a:rPr lang="en" sz="1302">
                <a:latin typeface="Verdana"/>
                <a:ea typeface="Verdana"/>
                <a:cs typeface="Verdana"/>
                <a:sym typeface="Verdana"/>
              </a:rPr>
              <a:t>“I don’t really like </a:t>
            </a:r>
            <a:r>
              <a:rPr lang="en" sz="1302" u="sng">
                <a:latin typeface="Verdana"/>
                <a:ea typeface="Verdana"/>
                <a:cs typeface="Verdana"/>
                <a:sym typeface="Verdana"/>
              </a:rPr>
              <a:t>apple</a:t>
            </a:r>
            <a:r>
              <a:rPr lang="en" sz="1302">
                <a:latin typeface="Verdana"/>
                <a:ea typeface="Verdana"/>
                <a:cs typeface="Verdana"/>
                <a:sym typeface="Verdana"/>
              </a:rPr>
              <a:t> </a:t>
            </a:r>
            <a:r>
              <a:rPr lang="en" sz="1302" u="sng">
                <a:latin typeface="Verdana"/>
                <a:ea typeface="Verdana"/>
                <a:cs typeface="Verdana"/>
                <a:sym typeface="Verdana"/>
              </a:rPr>
              <a:t>crumble</a:t>
            </a:r>
            <a:r>
              <a:rPr lang="en" sz="1302">
                <a:latin typeface="Verdana"/>
                <a:ea typeface="Verdana"/>
                <a:cs typeface="Verdana"/>
                <a:sym typeface="Verdana"/>
              </a:rPr>
              <a:t>. Instead, I’ll give you a very good </a:t>
            </a:r>
            <a:r>
              <a:rPr lang="en" sz="1302" u="sng">
                <a:latin typeface="Verdana"/>
                <a:ea typeface="Verdana"/>
                <a:cs typeface="Verdana"/>
                <a:sym typeface="Verdana"/>
              </a:rPr>
              <a:t>recipe</a:t>
            </a:r>
            <a:r>
              <a:rPr lang="en" sz="1302">
                <a:latin typeface="Verdana"/>
                <a:ea typeface="Verdana"/>
                <a:cs typeface="Verdana"/>
                <a:sym typeface="Verdana"/>
              </a:rPr>
              <a:t> for a cheesecake.”</a:t>
            </a:r>
            <a:endParaRPr sz="1302">
              <a:latin typeface="Verdana"/>
              <a:ea typeface="Verdana"/>
              <a:cs typeface="Verdana"/>
              <a:sym typeface="Verdana"/>
            </a:endParaRPr>
          </a:p>
          <a:p>
            <a:pPr indent="0" lvl="0" marL="0" rtl="0" algn="just">
              <a:lnSpc>
                <a:spcPct val="105000"/>
              </a:lnSpc>
              <a:spcBef>
                <a:spcPts val="1200"/>
              </a:spcBef>
              <a:spcAft>
                <a:spcPts val="0"/>
              </a:spcAft>
              <a:buSzPts val="1018"/>
              <a:buNone/>
            </a:pPr>
            <a:r>
              <a:t/>
            </a:r>
            <a:endParaRPr sz="1302">
              <a:latin typeface="Verdana"/>
              <a:ea typeface="Verdana"/>
              <a:cs typeface="Verdana"/>
              <a:sym typeface="Verdana"/>
            </a:endParaRPr>
          </a:p>
          <a:p>
            <a:pPr indent="0" lvl="0" marL="0" rtl="0" algn="just">
              <a:lnSpc>
                <a:spcPct val="105000"/>
              </a:lnSpc>
              <a:spcBef>
                <a:spcPts val="1200"/>
              </a:spcBef>
              <a:spcAft>
                <a:spcPts val="0"/>
              </a:spcAft>
              <a:buSzPts val="1018"/>
              <a:buNone/>
            </a:pPr>
            <a:r>
              <a:t/>
            </a:r>
            <a:endParaRPr b="1" sz="1302">
              <a:latin typeface="Verdana"/>
              <a:ea typeface="Verdana"/>
              <a:cs typeface="Verdana"/>
              <a:sym typeface="Verdana"/>
            </a:endParaRPr>
          </a:p>
          <a:p>
            <a:pPr indent="0" lvl="0" marL="0" rtl="0" algn="just">
              <a:lnSpc>
                <a:spcPct val="105000"/>
              </a:lnSpc>
              <a:spcBef>
                <a:spcPts val="1200"/>
              </a:spcBef>
              <a:spcAft>
                <a:spcPts val="1200"/>
              </a:spcAft>
              <a:buSzPts val="1018"/>
              <a:buNone/>
            </a:pPr>
            <a:r>
              <a:t/>
            </a:r>
            <a:endParaRPr sz="1302">
              <a:latin typeface="Verdana"/>
              <a:ea typeface="Verdana"/>
              <a:cs typeface="Verdana"/>
              <a:sym typeface="Verdana"/>
            </a:endParaRPr>
          </a:p>
        </p:txBody>
      </p:sp>
      <p:sp>
        <p:nvSpPr>
          <p:cNvPr id="159" name="Google Shape;159;p21"/>
          <p:cNvSpPr txBox="1"/>
          <p:nvPr>
            <p:ph idx="1" type="body"/>
          </p:nvPr>
        </p:nvSpPr>
        <p:spPr>
          <a:xfrm>
            <a:off x="4336350" y="4379075"/>
            <a:ext cx="4052700" cy="572700"/>
          </a:xfrm>
          <a:prstGeom prst="rect">
            <a:avLst/>
          </a:prstGeom>
        </p:spPr>
        <p:txBody>
          <a:bodyPr anchorCtr="0" anchor="t" bIns="91425" lIns="91425" spcFirstLastPara="1" rIns="91425" wrap="square" tIns="91425">
            <a:noAutofit/>
          </a:bodyPr>
          <a:lstStyle/>
          <a:p>
            <a:pPr indent="0" lvl="0" marL="0" rtl="0" algn="just">
              <a:lnSpc>
                <a:spcPct val="105000"/>
              </a:lnSpc>
              <a:spcBef>
                <a:spcPts val="0"/>
              </a:spcBef>
              <a:spcAft>
                <a:spcPts val="0"/>
              </a:spcAft>
              <a:buSzPts val="1018"/>
              <a:buNone/>
            </a:pPr>
            <a:r>
              <a:rPr lang="en" sz="1202">
                <a:latin typeface="Verdana"/>
                <a:ea typeface="Verdana"/>
                <a:cs typeface="Verdana"/>
                <a:sym typeface="Verdana"/>
              </a:rPr>
              <a:t>“An </a:t>
            </a:r>
            <a:r>
              <a:rPr lang="en" sz="1202" u="sng">
                <a:latin typeface="Verdana"/>
                <a:ea typeface="Verdana"/>
                <a:cs typeface="Verdana"/>
                <a:sym typeface="Verdana"/>
              </a:rPr>
              <a:t>apple</a:t>
            </a:r>
            <a:r>
              <a:rPr lang="en" sz="1202">
                <a:latin typeface="Verdana"/>
                <a:ea typeface="Verdana"/>
                <a:cs typeface="Verdana"/>
                <a:sym typeface="Verdana"/>
              </a:rPr>
              <a:t> a day is very good for your health.”</a:t>
            </a:r>
            <a:endParaRPr sz="1202">
              <a:latin typeface="Verdana"/>
              <a:ea typeface="Verdana"/>
              <a:cs typeface="Verdana"/>
              <a:sym typeface="Verdana"/>
            </a:endParaRPr>
          </a:p>
          <a:p>
            <a:pPr indent="0" lvl="0" marL="0" rtl="0" algn="just">
              <a:lnSpc>
                <a:spcPct val="105000"/>
              </a:lnSpc>
              <a:spcBef>
                <a:spcPts val="1200"/>
              </a:spcBef>
              <a:spcAft>
                <a:spcPts val="0"/>
              </a:spcAft>
              <a:buSzPts val="1018"/>
              <a:buNone/>
            </a:pPr>
            <a:r>
              <a:t/>
            </a:r>
            <a:endParaRPr sz="1302">
              <a:latin typeface="Verdana"/>
              <a:ea typeface="Verdana"/>
              <a:cs typeface="Verdana"/>
              <a:sym typeface="Verdana"/>
            </a:endParaRPr>
          </a:p>
          <a:p>
            <a:pPr indent="0" lvl="0" marL="0" rtl="0" algn="just">
              <a:lnSpc>
                <a:spcPct val="105000"/>
              </a:lnSpc>
              <a:spcBef>
                <a:spcPts val="1200"/>
              </a:spcBef>
              <a:spcAft>
                <a:spcPts val="0"/>
              </a:spcAft>
              <a:buSzPts val="1018"/>
              <a:buNone/>
            </a:pPr>
            <a:r>
              <a:t/>
            </a:r>
            <a:endParaRPr sz="1302">
              <a:latin typeface="Verdana"/>
              <a:ea typeface="Verdana"/>
              <a:cs typeface="Verdana"/>
              <a:sym typeface="Verdana"/>
            </a:endParaRPr>
          </a:p>
          <a:p>
            <a:pPr indent="0" lvl="0" marL="0" rtl="0" algn="just">
              <a:lnSpc>
                <a:spcPct val="105000"/>
              </a:lnSpc>
              <a:spcBef>
                <a:spcPts val="1200"/>
              </a:spcBef>
              <a:spcAft>
                <a:spcPts val="1200"/>
              </a:spcAft>
              <a:buSzPts val="1018"/>
              <a:buNone/>
            </a:pPr>
            <a:r>
              <a:t/>
            </a:r>
            <a:endParaRPr sz="1302">
              <a:latin typeface="Verdana"/>
              <a:ea typeface="Verdana"/>
              <a:cs typeface="Verdana"/>
              <a:sym typeface="Verdana"/>
            </a:endParaRPr>
          </a:p>
        </p:txBody>
      </p:sp>
      <p:sp>
        <p:nvSpPr>
          <p:cNvPr id="160" name="Google Shape;160;p21"/>
          <p:cNvSpPr txBox="1"/>
          <p:nvPr>
            <p:ph type="title"/>
          </p:nvPr>
        </p:nvSpPr>
        <p:spPr>
          <a:xfrm>
            <a:off x="1313650" y="219700"/>
            <a:ext cx="3015000" cy="43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420">
                <a:solidFill>
                  <a:srgbClr val="E1E2E4"/>
                </a:solidFill>
                <a:latin typeface="Verdana"/>
                <a:ea typeface="Verdana"/>
                <a:cs typeface="Verdana"/>
                <a:sym typeface="Verdana"/>
              </a:rPr>
              <a:t>good</a:t>
            </a:r>
            <a:r>
              <a:rPr lang="en" sz="1420">
                <a:solidFill>
                  <a:srgbClr val="45818E"/>
                </a:solidFill>
                <a:latin typeface="Verdana"/>
                <a:ea typeface="Verdana"/>
                <a:cs typeface="Verdana"/>
                <a:sym typeface="Verdana"/>
              </a:rPr>
              <a:t> recipe </a:t>
            </a:r>
            <a:r>
              <a:rPr lang="en" sz="1420">
                <a:solidFill>
                  <a:srgbClr val="E1E2E4"/>
                </a:solidFill>
                <a:latin typeface="Verdana"/>
                <a:ea typeface="Verdana"/>
                <a:cs typeface="Verdana"/>
                <a:sym typeface="Verdana"/>
              </a:rPr>
              <a:t>for</a:t>
            </a:r>
            <a:r>
              <a:rPr lang="en" sz="1420">
                <a:solidFill>
                  <a:srgbClr val="45818E"/>
                </a:solidFill>
                <a:latin typeface="Verdana"/>
                <a:ea typeface="Verdana"/>
                <a:cs typeface="Verdana"/>
                <a:sym typeface="Verdana"/>
              </a:rPr>
              <a:t> apple crumble</a:t>
            </a:r>
            <a:endParaRPr sz="1420">
              <a:solidFill>
                <a:srgbClr val="45818E"/>
              </a:solidFill>
              <a:latin typeface="Verdana"/>
              <a:ea typeface="Verdana"/>
              <a:cs typeface="Verdana"/>
              <a:sym typeface="Verdana"/>
            </a:endParaRPr>
          </a:p>
        </p:txBody>
      </p:sp>
      <p:pic>
        <p:nvPicPr>
          <p:cNvPr id="161" name="Google Shape;161;p21"/>
          <p:cNvPicPr preferRelativeResize="0"/>
          <p:nvPr/>
        </p:nvPicPr>
        <p:blipFill>
          <a:blip r:embed="rId5">
            <a:alphaModFix/>
          </a:blip>
          <a:stretch>
            <a:fillRect/>
          </a:stretch>
        </p:blipFill>
        <p:spPr>
          <a:xfrm>
            <a:off x="2091100" y="1853850"/>
            <a:ext cx="1297575" cy="1297575"/>
          </a:xfrm>
          <a:prstGeom prst="rect">
            <a:avLst/>
          </a:prstGeom>
          <a:noFill/>
          <a:ln>
            <a:noFill/>
          </a:ln>
        </p:spPr>
      </p:pic>
      <p:pic>
        <p:nvPicPr>
          <p:cNvPr id="162" name="Google Shape;162;p21"/>
          <p:cNvPicPr preferRelativeResize="0"/>
          <p:nvPr/>
        </p:nvPicPr>
        <p:blipFill>
          <a:blip r:embed="rId6">
            <a:alphaModFix/>
          </a:blip>
          <a:stretch>
            <a:fillRect/>
          </a:stretch>
        </p:blipFill>
        <p:spPr>
          <a:xfrm>
            <a:off x="754100" y="867050"/>
            <a:ext cx="572700" cy="572700"/>
          </a:xfrm>
          <a:prstGeom prst="rect">
            <a:avLst/>
          </a:prstGeom>
          <a:noFill/>
          <a:ln>
            <a:noFill/>
          </a:ln>
        </p:spPr>
      </p:pic>
      <p:pic>
        <p:nvPicPr>
          <p:cNvPr id="163" name="Google Shape;163;p21"/>
          <p:cNvPicPr preferRelativeResize="0"/>
          <p:nvPr/>
        </p:nvPicPr>
        <p:blipFill>
          <a:blip r:embed="rId7">
            <a:alphaModFix/>
          </a:blip>
          <a:stretch>
            <a:fillRect/>
          </a:stretch>
        </p:blipFill>
        <p:spPr>
          <a:xfrm>
            <a:off x="2310119" y="3204475"/>
            <a:ext cx="859536" cy="178300"/>
          </a:xfrm>
          <a:prstGeom prst="rect">
            <a:avLst/>
          </a:prstGeom>
          <a:noFill/>
          <a:ln cap="flat" cmpd="sng" w="28575">
            <a:solidFill>
              <a:srgbClr val="6AA84F"/>
            </a:solidFill>
            <a:prstDash val="solid"/>
            <a:round/>
            <a:headEnd len="sm" w="sm" type="none"/>
            <a:tailEnd len="sm" w="sm" type="none"/>
          </a:ln>
        </p:spPr>
      </p:pic>
      <p:pic>
        <p:nvPicPr>
          <p:cNvPr id="164" name="Google Shape;164;p21"/>
          <p:cNvPicPr preferRelativeResize="0"/>
          <p:nvPr/>
        </p:nvPicPr>
        <p:blipFill rotWithShape="1">
          <a:blip r:embed="rId8">
            <a:alphaModFix/>
          </a:blip>
          <a:srcRect b="0" l="0" r="0" t="0"/>
          <a:stretch/>
        </p:blipFill>
        <p:spPr>
          <a:xfrm>
            <a:off x="5982472" y="4300700"/>
            <a:ext cx="861780" cy="178300"/>
          </a:xfrm>
          <a:prstGeom prst="rect">
            <a:avLst/>
          </a:prstGeom>
          <a:noFill/>
          <a:ln>
            <a:noFill/>
          </a:ln>
        </p:spPr>
      </p:pic>
      <p:pic>
        <p:nvPicPr>
          <p:cNvPr id="165" name="Google Shape;165;p21"/>
          <p:cNvPicPr preferRelativeResize="0"/>
          <p:nvPr/>
        </p:nvPicPr>
        <p:blipFill>
          <a:blip r:embed="rId9">
            <a:alphaModFix/>
          </a:blip>
          <a:stretch>
            <a:fillRect/>
          </a:stretch>
        </p:blipFill>
        <p:spPr>
          <a:xfrm>
            <a:off x="5999420" y="2184573"/>
            <a:ext cx="861800" cy="178278"/>
          </a:xfrm>
          <a:prstGeom prst="rect">
            <a:avLst/>
          </a:prstGeom>
          <a:noFill/>
          <a:ln>
            <a:noFill/>
          </a:ln>
        </p:spPr>
      </p:pic>
      <p:pic>
        <p:nvPicPr>
          <p:cNvPr id="166" name="Google Shape;166;p21"/>
          <p:cNvPicPr preferRelativeResize="0"/>
          <p:nvPr/>
        </p:nvPicPr>
        <p:blipFill>
          <a:blip r:embed="rId10">
            <a:alphaModFix/>
          </a:blip>
          <a:stretch>
            <a:fillRect/>
          </a:stretch>
        </p:blipFill>
        <p:spPr>
          <a:xfrm>
            <a:off x="5828150" y="3088625"/>
            <a:ext cx="1170432" cy="117043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